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257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71" r:id="rId17"/>
    <p:sldId id="287" r:id="rId18"/>
    <p:sldId id="273" r:id="rId1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 autoAdjust="0"/>
    <p:restoredTop sz="91155" autoAdjust="0"/>
  </p:normalViewPr>
  <p:slideViewPr>
    <p:cSldViewPr snapToGrid="0" showGuides="1">
      <p:cViewPr varScale="1">
        <p:scale>
          <a:sx n="99" d="100"/>
          <a:sy n="99" d="100"/>
        </p:scale>
        <p:origin x="-996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pPr/>
              <a:t>27.09.2026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fontAlgn="base"/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本次融资，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一句话讲明白！</a:t>
            </a:r>
            <a:endParaRPr lang="zh-CN" altLang="en-US" b="0" i="0" dirty="0" smtClean="0">
              <a:solidFill>
                <a:srgbClr val="333333"/>
              </a:solidFill>
              <a:latin typeface="+mn-lt"/>
            </a:endParaRPr>
          </a:p>
          <a:p>
            <a:pPr algn="l" fontAlgn="base"/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站在投资方的视角看：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《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金蝉子前传渡缘劫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》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这个故事，拍成电影会不会亏？只要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7500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万票房我就回本，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2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亿我就赚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2.5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倍，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2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亿以内这是我白捡一个顶级故事，给自己赚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2.5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倍的机会，这是考验自己眼光的事情。</a:t>
            </a:r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2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亿以外才是写故事创作团队能够拿到的，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我最安全，！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/>
            </a:r>
            <a:br>
              <a:rPr lang="zh-CN" altLang="en-US" b="0" i="0" dirty="0" smtClean="0">
                <a:solidFill>
                  <a:srgbClr val="333333"/>
                </a:solidFill>
                <a:latin typeface="+mn-lt"/>
              </a:rPr>
            </a:b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​</a:t>
            </a:r>
          </a:p>
          <a:p>
            <a:pPr algn="l" fontAlgn="base"/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这样讲就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明白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啦。</a:t>
            </a:r>
          </a:p>
          <a:p>
            <a:pPr algn="l" fontAlgn="base"/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---</a:t>
            </a:r>
          </a:p>
          <a:p>
            <a:pPr algn="l" fontAlgn="base"/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创作团队的自信，来自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绝对的实力自信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，故事线，编剧能力，统筹能力，我们是一个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不输于哪吒饺子的创作团队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，我们的输出质量，独一档，看看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公开的系列前三部电影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，全方位优势，</a:t>
            </a:r>
            <a:r>
              <a:rPr lang="zh-CN" altLang="en-US" b="1" i="0" dirty="0" smtClean="0">
                <a:solidFill>
                  <a:srgbClr val="333333"/>
                </a:solidFill>
                <a:latin typeface="inherit"/>
              </a:rPr>
              <a:t>很难在市面找到对等的标的</a:t>
            </a:r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。</a:t>
            </a:r>
          </a:p>
          <a:p>
            <a:pPr algn="l" fontAlgn="base"/>
            <a:r>
              <a:rPr lang="zh-CN" altLang="en-US" b="0" i="0" dirty="0" smtClean="0">
                <a:solidFill>
                  <a:srgbClr val="333333"/>
                </a:solidFill>
                <a:latin typeface="+mn-lt"/>
              </a:rPr>
              <a:t>认知思考后就会明白。</a:t>
            </a:r>
          </a:p>
          <a:p>
            <a:pPr algn="l" fontAlgn="base"/>
            <a:r>
              <a:rPr lang="en-US" altLang="zh-CN" b="0" i="0" dirty="0" smtClean="0">
                <a:solidFill>
                  <a:srgbClr val="333333"/>
                </a:solidFill>
                <a:latin typeface="+mn-lt"/>
              </a:rPr>
              <a:t>---</a:t>
            </a: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备注占位符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smtClean="0"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svg"/><Relationship Id="rId5" Type="http://schemas.openxmlformats.org/officeDocument/2006/relationships/image" Target="../media/image21.png"/><Relationship Id="rId10" Type="http://schemas.openxmlformats.org/officeDocument/2006/relationships/image" Target="../media/image27.svg"/><Relationship Id="rId4" Type="http://schemas.openxmlformats.org/officeDocument/2006/relationships/image" Target="../media/image21.svg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xiyoujinchanjie@163.com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25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B0000">
                <a:alpha val="100000"/>
              </a:srgbClr>
            </a:gs>
            <a:gs pos="100000">
              <a:srgbClr val="DAA520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905000" y="-2540000"/>
            <a:ext cx="7620000" cy="7620000"/>
          </a:xfrm>
          <a:prstGeom prst="ellipse">
            <a:avLst/>
          </a:prstGeom>
          <a:solidFill>
            <a:srgbClr val="DAA520">
              <a:alpha val="15000"/>
            </a:srgbClr>
          </a:solidFill>
          <a:ln cap="flat" cmpd="sng">
            <a:solidFill>
              <a:srgbClr val="C18C09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8255000" y="3175000"/>
            <a:ext cx="6350000" cy="6350000"/>
          </a:xfrm>
          <a:prstGeom prst="ellipse">
            <a:avLst/>
          </a:prstGeom>
          <a:solidFill>
            <a:srgbClr val="8B0000">
              <a:alpha val="20000"/>
            </a:srgbClr>
          </a:solidFill>
          <a:ln cap="flat" cmpd="sng">
            <a:solidFill>
              <a:srgbClr val="72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2159000"/>
            <a:ext cx="1219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《西游·金蝉劫》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0" y="4191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 dirty="0" smtClean="0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一个来改写规则的 东方神话</a:t>
            </a:r>
            <a:r>
              <a:rPr lang="zh-CN" altLang="en-US" sz="3200" b="1" i="0" u="none" strike="noStrike" dirty="0" smtClean="0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宇宙超级</a:t>
            </a:r>
            <a:r>
              <a:rPr lang="en-US" sz="3200" b="1" i="0" u="none" strike="noStrike" dirty="0" smtClean="0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  <a:endParaRPr lang="en-US" sz="1100" dirty="0"/>
          </a:p>
        </p:txBody>
      </p:sp>
      <p:sp>
        <p:nvSpPr>
          <p:cNvPr id="6" name="AutoShape 6"/>
          <p:cNvSpPr/>
          <p:nvPr/>
        </p:nvSpPr>
        <p:spPr>
          <a:xfrm>
            <a:off x="0" y="59055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12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拉格朗日光影动画 </a:t>
            </a:r>
            <a:r>
              <a:rPr lang="en-US" sz="12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金蝉劫</a:t>
            </a:r>
            <a:r>
              <a:rPr lang="zh-CN" altLang="en-US" sz="12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项目</a:t>
            </a:r>
            <a:r>
              <a:rPr lang="en-US" sz="12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组 </a:t>
            </a:r>
            <a:r>
              <a:rPr lang="en-US" sz="1200" b="0" i="0" u="none" strike="noStrike" dirty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｜ 2026</a:t>
            </a:r>
            <a:r>
              <a:rPr lang="en-US" sz="12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年</a:t>
            </a:r>
            <a:r>
              <a:rPr lang="en-US" sz="1200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9</a:t>
            </a:r>
            <a:r>
              <a:rPr lang="en-US" sz="12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月</a:t>
            </a:r>
            <a:endParaRPr lang="en-US" sz="1100" dirty="0"/>
          </a:p>
        </p:txBody>
      </p:sp>
      <p:sp>
        <p:nvSpPr>
          <p:cNvPr id="7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dirty="0"/>
          </a:p>
        </p:txBody>
      </p:sp>
      <p:pic>
        <p:nvPicPr>
          <p:cNvPr id="8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8364" y="4904542"/>
            <a:ext cx="1771835" cy="1771835"/>
          </a:xfrm>
          <a:prstGeom prst="rect">
            <a:avLst/>
          </a:prstGeom>
        </p:spPr>
      </p:pic>
      <p:pic>
        <p:nvPicPr>
          <p:cNvPr id="9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890" y="4904542"/>
            <a:ext cx="1771835" cy="17718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715000" y="-2540000"/>
            <a:ext cx="7620000" cy="7620000"/>
          </a:xfrm>
          <a:prstGeom prst="ellipse">
            <a:avLst/>
          </a:prstGeom>
          <a:solidFill>
            <a:srgbClr val="FFFFFF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905000" y="3810000"/>
            <a:ext cx="6350000" cy="6350000"/>
          </a:xfrm>
          <a:prstGeom prst="ellipse">
            <a:avLst/>
          </a:prstGeom>
          <a:solidFill>
            <a:srgbClr val="FFFFFF">
              <a:alpha val="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889000"/>
            <a:ext cx="10668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我们不</a:t>
            </a:r>
            <a:r>
              <a:rPr lang="zh-CN" altLang="en-US" sz="36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仅仅是</a:t>
            </a:r>
            <a:r>
              <a:rPr lang="en-US" sz="36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找投资</a:t>
            </a:r>
            <a:r>
              <a:rPr lang="en-US" sz="36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br>
              <a:rPr lang="en-US" sz="36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36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</a:t>
            </a:r>
            <a:r>
              <a:rPr lang="zh-CN" altLang="en-US" sz="3600" b="1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更是</a:t>
            </a:r>
            <a:r>
              <a:rPr lang="en-US" sz="36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找同频的人</a:t>
            </a:r>
            <a:r>
              <a:rPr lang="en-US" sz="36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2470150"/>
            <a:ext cx="10668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27305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8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文创电影行业从不缺热钱，</a:t>
            </a:r>
            <a:r>
              <a:rPr lang="en-US" sz="1800" b="0" i="0" u="none" strike="noStrike" dirty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不缺顶尖的技术设备，也不缺成熟的制作公司。真正稀缺的，永远是一个能扎进观众骨子里、讲透人心的好故事</a:t>
            </a:r>
            <a:r>
              <a:rPr lang="en-US" sz="18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r>
              <a:rPr lang="zh-CN" altLang="en-US" sz="2000" b="1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同时，这个故事最好能讲</a:t>
            </a:r>
            <a:r>
              <a:rPr lang="en-US" altLang="zh-CN" sz="2000" b="1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</a:t>
            </a:r>
            <a:r>
              <a:rPr lang="zh-CN" altLang="en-US" sz="2000" b="1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年</a:t>
            </a:r>
            <a:r>
              <a:rPr lang="zh-CN" altLang="en-US" sz="1800" b="0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7" name="AutoShape 7"/>
          <p:cNvSpPr/>
          <p:nvPr/>
        </p:nvSpPr>
        <p:spPr>
          <a:xfrm>
            <a:off x="762000" y="3746500"/>
            <a:ext cx="10668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《西游·金蝉劫</a:t>
            </a:r>
            <a:r>
              <a:rPr lang="en-US" sz="20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》</a:t>
            </a:r>
            <a:r>
              <a:rPr lang="zh-CN" altLang="en-US" sz="20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超级</a:t>
            </a:r>
            <a:r>
              <a:rPr lang="en-US" altLang="zh-CN" sz="20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  <a:r>
              <a:rPr lang="en-US" sz="20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——10部主线全定稿 </a:t>
            </a:r>
            <a:r>
              <a:rPr lang="en-US" sz="20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/ 100%版权自持 / </a:t>
            </a:r>
            <a:r>
              <a:rPr lang="zh-CN" altLang="en-US" sz="20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前三部作品已全网铺开</a:t>
            </a:r>
            <a:endParaRPr lang="en-US" sz="1100" dirty="0"/>
          </a:p>
        </p:txBody>
      </p:sp>
      <p:sp>
        <p:nvSpPr>
          <p:cNvPr id="8" name="AutoShape 8"/>
          <p:cNvSpPr/>
          <p:nvPr/>
        </p:nvSpPr>
        <p:spPr>
          <a:xfrm>
            <a:off x="762000" y="46355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800" b="0" i="0" u="none" strike="noStrike" dirty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我们拒绝“挂牌导演”的虚名，拒绝堆砌的“顾问名单”，更不要靠联合出品撑场面的虚张声势。我们只要一种人：</a:t>
            </a:r>
            <a:r>
              <a:rPr lang="en-US" sz="2400" b="1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看懂了故事的</a:t>
            </a:r>
            <a:r>
              <a:rPr lang="zh-CN" altLang="en-US" sz="2400" b="1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内核，看懂了故事的</a:t>
            </a:r>
            <a:r>
              <a:rPr lang="en-US" sz="2400" b="1" i="0" u="none" strike="noStrike" dirty="0" smtClean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野心</a:t>
            </a:r>
            <a:r>
              <a:rPr lang="en-US" sz="2400" b="1" i="0" u="none" strike="noStrike" dirty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，相信了内容的价值，愿意躬身入局一起干的人</a:t>
            </a:r>
            <a:r>
              <a:rPr lang="en-US" sz="1800" b="0" i="0" u="none" strike="noStrike" dirty="0">
                <a:solidFill>
                  <a:srgbClr val="FFFFFF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9" name="AutoShape 9"/>
          <p:cNvSpPr/>
          <p:nvPr/>
        </p:nvSpPr>
        <p:spPr>
          <a:xfrm>
            <a:off x="762000" y="56515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我们有耐心慢慢磨，也有资源自己做，但更想——和同频的人，一起把故事燃向世界。</a:t>
            </a:r>
            <a:endParaRPr lang="en-US" sz="1100" dirty="0"/>
          </a:p>
        </p:txBody>
      </p:sp>
      <p:sp>
        <p:nvSpPr>
          <p:cNvPr id="10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00153"/>
            <a:ext cx="12200001" cy="685916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7525" y="4488906"/>
            <a:ext cx="1771835" cy="1771835"/>
          </a:xfrm>
          <a:prstGeom prst="rect">
            <a:avLst/>
          </a:prstGeom>
        </p:spPr>
      </p:pic>
      <p:pic>
        <p:nvPicPr>
          <p:cNvPr id="4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753" y="4488906"/>
            <a:ext cx="1771835" cy="1771835"/>
          </a:xfrm>
          <a:prstGeom prst="rect">
            <a:avLst/>
          </a:prstGeom>
        </p:spPr>
      </p:pic>
      <p:sp>
        <p:nvSpPr>
          <p:cNvPr id="5" name="AutoShape 8"/>
          <p:cNvSpPr/>
          <p:nvPr/>
        </p:nvSpPr>
        <p:spPr>
          <a:xfrm>
            <a:off x="10476546" y="4971356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扫码关注</a:t>
            </a:r>
            <a:br>
              <a:rPr lang="en-US" sz="1400" b="1" i="0" u="none" strike="noStrike" dirty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zh-CN" altLang="en-US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微博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6" name="AutoShape 8"/>
          <p:cNvSpPr/>
          <p:nvPr/>
        </p:nvSpPr>
        <p:spPr>
          <a:xfrm>
            <a:off x="2925965" y="4957503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阅读</a:t>
            </a:r>
            <a:endParaRPr lang="en-US" altLang="zh-CN" b="1" dirty="0" smtClean="0">
              <a:solidFill>
                <a:schemeClr val="tx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详细内容</a:t>
            </a:r>
            <a:endParaRPr lang="en-US" sz="1100" dirty="0">
              <a:solidFill>
                <a:schemeClr val="tx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4381" y="1617094"/>
            <a:ext cx="1696671" cy="1696671"/>
          </a:xfrm>
          <a:prstGeom prst="rect">
            <a:avLst/>
          </a:prstGeom>
        </p:spPr>
      </p:pic>
      <p:sp>
        <p:nvSpPr>
          <p:cNvPr id="3" name="AutoShape 8"/>
          <p:cNvSpPr/>
          <p:nvPr/>
        </p:nvSpPr>
        <p:spPr>
          <a:xfrm>
            <a:off x="10117756" y="3167643"/>
            <a:ext cx="1673192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08000"/>
              </a:lnSpc>
              <a:defRPr/>
            </a:pP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         扫码</a:t>
            </a:r>
          </a:p>
          <a:p>
            <a:pPr>
              <a:lnSpc>
                <a:spcPct val="108000"/>
              </a:lnSpc>
              <a:defRPr/>
            </a:pPr>
            <a:r>
              <a:rPr lang="zh-CN" altLang="en-US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看金山云在线</a:t>
            </a: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同版</a:t>
            </a: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PPT」</a:t>
            </a:r>
            <a:endParaRPr lang="en-US" altLang="zh-CN" sz="1100" dirty="0" smtClean="0">
              <a:solidFill>
                <a:schemeClr val="tx1"/>
              </a:solidFill>
            </a:endParaRPr>
          </a:p>
          <a:p>
            <a:pPr marL="0" indent="0" algn="l">
              <a:lnSpc>
                <a:spcPct val="108000"/>
              </a:lnSpc>
              <a:defRPr/>
            </a:pPr>
            <a:endParaRPr lang="en-US" altLang="zh-CN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0953" cy="6848453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1071418" y="6465455"/>
            <a:ext cx="3842327" cy="18472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上箭头标注 4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啥意思？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59217" y="484716"/>
            <a:ext cx="5532783" cy="563231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dirty="0" smtClean="0"/>
              <a:t>本次融资，</a:t>
            </a:r>
            <a:r>
              <a:rPr lang="zh-CN" altLang="en-US" sz="2000" b="1" dirty="0" smtClean="0"/>
              <a:t>一句话讲明白！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b="1" dirty="0" smtClean="0"/>
              <a:t>站在投资方的视角看：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金蝉子前传渡缘劫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这个故事，拍成电影会不会亏？只要</a:t>
            </a:r>
            <a:r>
              <a:rPr lang="en-US" altLang="zh-CN" sz="2000" dirty="0" smtClean="0"/>
              <a:t>7500</a:t>
            </a:r>
            <a:r>
              <a:rPr lang="zh-CN" altLang="en-US" sz="2000" dirty="0" smtClean="0"/>
              <a:t>万票房我就回本，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亿我就赚</a:t>
            </a:r>
            <a:r>
              <a:rPr lang="en-US" altLang="zh-CN" sz="2000" dirty="0" smtClean="0"/>
              <a:t>2.5</a:t>
            </a:r>
            <a:r>
              <a:rPr lang="zh-CN" altLang="en-US" sz="2000" dirty="0" smtClean="0"/>
              <a:t>倍，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亿以内这是我白捡一个顶级故事，给自己赚</a:t>
            </a:r>
            <a:r>
              <a:rPr lang="en-US" altLang="zh-CN" sz="2000" dirty="0" smtClean="0"/>
              <a:t>2.5</a:t>
            </a:r>
            <a:r>
              <a:rPr lang="zh-CN" altLang="en-US" sz="2000" dirty="0" smtClean="0"/>
              <a:t>倍的机会，这是考验自己眼光的事情。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亿以外才是写故事创作团队能够拿到的，</a:t>
            </a:r>
            <a:r>
              <a:rPr lang="zh-CN" altLang="en-US" sz="2000" b="1" dirty="0" smtClean="0"/>
              <a:t>我最安全，，，！</a:t>
            </a:r>
            <a:endParaRPr lang="zh-CN" altLang="en-US" sz="2000" dirty="0" smtClean="0"/>
          </a:p>
          <a:p>
            <a:pPr fontAlgn="base"/>
            <a:r>
              <a:rPr lang="en-US" altLang="zh-CN" sz="2000" dirty="0" smtClean="0"/>
              <a:t>【</a:t>
            </a:r>
            <a:r>
              <a:rPr lang="zh-CN" altLang="en-US" sz="2000" dirty="0" smtClean="0"/>
              <a:t>这样讲是不是就</a:t>
            </a:r>
            <a:r>
              <a:rPr lang="zh-CN" altLang="en-US" sz="2000" b="1" dirty="0" smtClean="0"/>
              <a:t>明白</a:t>
            </a:r>
            <a:r>
              <a:rPr lang="zh-CN" altLang="en-US" sz="2000" dirty="0" smtClean="0"/>
              <a:t>啦。</a:t>
            </a:r>
            <a:r>
              <a:rPr lang="en-US" altLang="zh-CN" sz="2000" dirty="0" smtClean="0"/>
              <a:t>】</a:t>
            </a:r>
            <a:endParaRPr lang="zh-CN" altLang="en-US" sz="2000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dirty="0" smtClean="0"/>
              <a:t>创作团队的自信，来自</a:t>
            </a:r>
            <a:r>
              <a:rPr lang="zh-CN" altLang="en-US" sz="2000" b="1" dirty="0" smtClean="0"/>
              <a:t>绝对的实力自信</a:t>
            </a:r>
            <a:r>
              <a:rPr lang="zh-CN" altLang="en-US" sz="2000" dirty="0" smtClean="0"/>
              <a:t>，故事线，编剧能力，统筹能力，</a:t>
            </a:r>
            <a:r>
              <a:rPr lang="en-US" altLang="zh-CN" sz="2000" dirty="0" smtClean="0"/>
              <a:t>AIGC</a:t>
            </a:r>
            <a:r>
              <a:rPr lang="zh-CN" altLang="en-US" sz="2000" dirty="0" smtClean="0"/>
              <a:t>能力，我们是一个</a:t>
            </a:r>
            <a:r>
              <a:rPr lang="zh-CN" altLang="en-US" sz="2000" b="1" dirty="0" smtClean="0"/>
              <a:t>不输于哪吒饺子的创作团队</a:t>
            </a:r>
            <a:r>
              <a:rPr lang="zh-CN" altLang="en-US" sz="2000" dirty="0" smtClean="0"/>
              <a:t>，我们的输出质量，独一档，看看</a:t>
            </a:r>
            <a:r>
              <a:rPr lang="zh-CN" altLang="en-US" sz="2000" b="1" dirty="0" smtClean="0"/>
              <a:t>公开的系列前三部电影</a:t>
            </a:r>
            <a:r>
              <a:rPr lang="zh-CN" altLang="en-US" sz="2000" dirty="0" smtClean="0"/>
              <a:t>，全方位优势，</a:t>
            </a:r>
            <a:r>
              <a:rPr lang="zh-CN" altLang="en-US" sz="2000" b="1" dirty="0" smtClean="0"/>
              <a:t>很难在当前市面上，找到对等的标的</a:t>
            </a:r>
            <a:r>
              <a:rPr lang="zh-CN" altLang="en-US" sz="2000" dirty="0" smtClean="0"/>
              <a:t>。</a:t>
            </a:r>
          </a:p>
          <a:p>
            <a:pPr fontAlgn="base"/>
            <a:r>
              <a:rPr lang="zh-CN" altLang="en-US" sz="2000" dirty="0" smtClean="0"/>
              <a:t>相信你，认知思考后就会明白。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en-US" sz="2000" b="1" dirty="0" smtClean="0"/>
              <a:t>我们需要的是同频的人，有共同认知能力的人。</a:t>
            </a:r>
          </a:p>
          <a:p>
            <a:pPr fontAlgn="base"/>
            <a:r>
              <a:rPr lang="en-US" altLang="zh-CN" sz="2000" dirty="0" smtClean="0"/>
              <a:t>---</a:t>
            </a:r>
            <a:endParaRPr lang="en-US" altLang="zh-CN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7" y="0"/>
            <a:ext cx="12180953" cy="6848453"/>
          </a:xfrm>
          <a:prstGeom prst="rect">
            <a:avLst/>
          </a:prstGeom>
        </p:spPr>
      </p:pic>
      <p:pic>
        <p:nvPicPr>
          <p:cNvPr id="3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962" y="0"/>
            <a:ext cx="4425675" cy="6858000"/>
          </a:xfrm>
          <a:prstGeom prst="rect">
            <a:avLst/>
          </a:prstGeom>
        </p:spPr>
      </p:pic>
      <p:sp>
        <p:nvSpPr>
          <p:cNvPr id="4" name="上箭头标注 3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投的啥？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0952" cy="6848452"/>
          </a:xfrm>
          <a:prstGeom prst="rect">
            <a:avLst/>
          </a:prstGeom>
        </p:spPr>
      </p:pic>
      <p:sp>
        <p:nvSpPr>
          <p:cNvPr id="3" name="上箭头标注 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IP</a:t>
            </a:r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方是不是傻？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59217" y="484716"/>
            <a:ext cx="5532783" cy="501675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dirty="0" smtClean="0"/>
              <a:t>西游金蝉劫团队：</a:t>
            </a:r>
            <a:endParaRPr lang="en-US" altLang="zh-CN" sz="2000" dirty="0" smtClean="0"/>
          </a:p>
          <a:p>
            <a:pPr fontAlgn="base"/>
            <a:endParaRPr lang="zh-CN" altLang="en-US" sz="2000" dirty="0" smtClean="0"/>
          </a:p>
          <a:p>
            <a:pPr fontAlgn="base"/>
            <a:r>
              <a:rPr lang="zh-CN" altLang="en-US" sz="2000" dirty="0" smtClean="0"/>
              <a:t>我们要开创</a:t>
            </a:r>
            <a:r>
              <a:rPr lang="zh-CN" altLang="en-US" sz="2000" b="1" dirty="0" smtClean="0"/>
              <a:t>内容为王时代</a:t>
            </a:r>
            <a:r>
              <a:rPr lang="zh-CN" altLang="en-US" sz="2000" dirty="0" smtClean="0"/>
              <a:t>，</a:t>
            </a:r>
            <a:r>
              <a:rPr lang="zh-CN" altLang="en-US" sz="2000" b="1" dirty="0" smtClean="0"/>
              <a:t>全新的对赌方式</a:t>
            </a:r>
            <a:r>
              <a:rPr lang="zh-CN" altLang="en-US" sz="2000" dirty="0" smtClean="0"/>
              <a:t>！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  <a:endParaRPr lang="zh-CN" altLang="en-US" sz="2000" dirty="0" smtClean="0"/>
          </a:p>
          <a:p>
            <a:pPr fontAlgn="base"/>
            <a:r>
              <a:rPr lang="zh-CN" altLang="en-US" sz="2000" b="1" dirty="0" smtClean="0"/>
              <a:t>院线级</a:t>
            </a:r>
            <a:r>
              <a:rPr lang="en-US" altLang="zh-CN" sz="2000" b="1" dirty="0" smtClean="0"/>
              <a:t>AIGC</a:t>
            </a:r>
            <a:r>
              <a:rPr lang="zh-CN" altLang="en-US" sz="2000" b="1" dirty="0" smtClean="0"/>
              <a:t>时代，钱不再重要</a:t>
            </a:r>
            <a:r>
              <a:rPr lang="zh-CN" altLang="en-US" sz="2000" dirty="0" smtClean="0"/>
              <a:t>，内容为王才真的重要！</a:t>
            </a:r>
            <a:endParaRPr lang="en-US" altLang="zh-CN" sz="2000" dirty="0" smtClean="0"/>
          </a:p>
          <a:p>
            <a:pPr fontAlgn="base"/>
            <a:r>
              <a:rPr lang="zh-CN" altLang="en-US" sz="2000" dirty="0" smtClean="0"/>
              <a:t>这是考验自己的眼光，是否真的看的懂，看的明白，</a:t>
            </a:r>
            <a:r>
              <a:rPr lang="zh-CN" altLang="en-US" sz="2000" b="1" dirty="0" smtClean="0"/>
              <a:t>是否是认知同频者</a:t>
            </a:r>
            <a:r>
              <a:rPr lang="zh-CN" altLang="en-US" sz="2000" dirty="0" smtClean="0"/>
              <a:t>，</a:t>
            </a:r>
            <a:r>
              <a:rPr lang="zh-CN" altLang="en-US" sz="2000" b="1" dirty="0" smtClean="0"/>
              <a:t>是否愿意一起同行！共创中国电影未来</a:t>
            </a:r>
            <a:r>
              <a:rPr lang="en-US" altLang="zh-CN" sz="2000" b="1" dirty="0" smtClean="0"/>
              <a:t>20</a:t>
            </a:r>
            <a:r>
              <a:rPr lang="zh-CN" altLang="en-US" sz="2000" b="1" dirty="0" smtClean="0"/>
              <a:t>年！</a:t>
            </a:r>
            <a:endParaRPr lang="zh-CN" altLang="en-US" sz="2000" dirty="0" smtClean="0"/>
          </a:p>
          <a:p>
            <a:pPr fontAlgn="base"/>
            <a:r>
              <a:rPr lang="zh-CN" altLang="en-US" sz="2000" dirty="0" smtClean="0"/>
              <a:t>跟上时代的选择，或者被认知抛弃。都在</a:t>
            </a:r>
            <a:r>
              <a:rPr lang="zh-CN" altLang="en-US" sz="2000" b="1" dirty="0" smtClean="0"/>
              <a:t>一念之间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  <a:endParaRPr lang="zh-CN" altLang="en-US" sz="2000" dirty="0" smtClean="0"/>
          </a:p>
          <a:p>
            <a:pPr fontAlgn="base"/>
            <a:r>
              <a:rPr lang="zh-CN" altLang="en-US" sz="2000" b="1" dirty="0" smtClean="0"/>
              <a:t>内容为王，践行为先！</a:t>
            </a:r>
            <a:endParaRPr lang="zh-CN" altLang="en-US" sz="2000" dirty="0" smtClean="0"/>
          </a:p>
          <a:p>
            <a:pPr fontAlgn="base"/>
            <a:r>
              <a:rPr lang="zh-CN" altLang="en-US" sz="2000" b="1" dirty="0" smtClean="0"/>
              <a:t>西游金蝉劫，东方神话宇宙超级</a:t>
            </a:r>
            <a:r>
              <a:rPr lang="en-US" altLang="zh-CN" sz="2000" b="1" dirty="0" smtClean="0"/>
              <a:t>ip.</a:t>
            </a:r>
          </a:p>
          <a:p>
            <a:pPr fontAlgn="base"/>
            <a:r>
              <a:rPr lang="zh-CN" altLang="en-US" sz="2000" b="1" dirty="0" smtClean="0"/>
              <a:t>中国的漫威，再无第二</a:t>
            </a:r>
            <a:r>
              <a:rPr lang="zh-CN" altLang="en-US" sz="2000" dirty="0" smtClean="0"/>
              <a:t>！</a:t>
            </a:r>
            <a:endParaRPr lang="en-US" altLang="zh-CN" sz="2000" dirty="0" smtClean="0"/>
          </a:p>
          <a:p>
            <a:pPr fontAlgn="base"/>
            <a:r>
              <a:rPr lang="zh-CN" altLang="en-US" sz="2000" dirty="0" smtClean="0"/>
              <a:t>如果觉得我们吹牛可以忽略，或自己亲自去验证。</a:t>
            </a:r>
            <a:endParaRPr lang="zh-CN" altLang="en-US" sz="2000" dirty="0"/>
          </a:p>
        </p:txBody>
      </p:sp>
      <p:grpSp>
        <p:nvGrpSpPr>
          <p:cNvPr id="8" name="组合 7"/>
          <p:cNvGrpSpPr/>
          <p:nvPr/>
        </p:nvGrpSpPr>
        <p:grpSpPr>
          <a:xfrm>
            <a:off x="6651058" y="452388"/>
            <a:ext cx="5540942" cy="5563402"/>
            <a:chOff x="6651058" y="452388"/>
            <a:chExt cx="5540942" cy="5563402"/>
          </a:xfrm>
        </p:grpSpPr>
        <p:sp>
          <p:nvSpPr>
            <p:cNvPr id="5" name="AutoShape 6"/>
            <p:cNvSpPr/>
            <p:nvPr/>
          </p:nvSpPr>
          <p:spPr>
            <a:xfrm>
              <a:off x="6651058" y="452388"/>
              <a:ext cx="5540942" cy="5563402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60000"/>
                <a:lumOff val="40000"/>
              </a:schemeClr>
            </a:solidFill>
            <a:ln cap="flat" cmpd="sng">
              <a:solidFill>
                <a:srgbClr val="C7D0E1">
                  <a:alpha val="10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pic>
          <p:nvPicPr>
            <p:cNvPr id="6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70939" y="1014185"/>
              <a:ext cx="3249987" cy="3249987"/>
            </a:xfrm>
            <a:prstGeom prst="rect">
              <a:avLst/>
            </a:prstGeom>
          </p:spPr>
        </p:pic>
        <p:sp>
          <p:nvSpPr>
            <p:cNvPr id="7" name="AutoShape 8"/>
            <p:cNvSpPr/>
            <p:nvPr/>
          </p:nvSpPr>
          <p:spPr>
            <a:xfrm>
              <a:off x="8335363" y="4428113"/>
              <a:ext cx="2286000" cy="11430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扫码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阅读</a:t>
              </a:r>
              <a:endParaRPr lang="en-US" altLang="zh-CN" sz="2000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endParaRP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「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西游金蝉劫</a:t>
              </a: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」</a:t>
              </a: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详细内容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0952" cy="6848452"/>
          </a:xfrm>
          <a:prstGeom prst="rect">
            <a:avLst/>
          </a:prstGeom>
        </p:spPr>
      </p:pic>
      <p:sp>
        <p:nvSpPr>
          <p:cNvPr id="3" name="上箭头标注 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IP</a:t>
            </a:r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值不值？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59217" y="484716"/>
            <a:ext cx="5532783" cy="532453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en-US" altLang="zh-CN" sz="2000" dirty="0" smtClean="0"/>
              <a:t>《</a:t>
            </a:r>
            <a:r>
              <a:rPr lang="zh-CN" altLang="en-US" sz="2000" dirty="0" smtClean="0"/>
              <a:t>西游金蝉劫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之第一部</a:t>
            </a:r>
            <a:r>
              <a:rPr lang="en-US" altLang="zh-CN" sz="2000" dirty="0" smtClean="0"/>
              <a:t>《</a:t>
            </a:r>
            <a:r>
              <a:rPr lang="zh-CN" altLang="en-US" sz="2000" b="1" dirty="0" smtClean="0"/>
              <a:t>金蝉子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前传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渡缘劫</a:t>
            </a:r>
            <a:r>
              <a:rPr lang="en-US" altLang="zh-CN" sz="2000" dirty="0" smtClean="0"/>
              <a:t>》</a:t>
            </a:r>
          </a:p>
          <a:p>
            <a:pPr fontAlgn="base"/>
            <a:r>
              <a:rPr lang="zh-CN" altLang="en-US" sz="2000" b="1" dirty="0" smtClean="0"/>
              <a:t>到底讲了什么故事？</a:t>
            </a:r>
            <a:endParaRPr lang="en-US" altLang="zh-CN" sz="2000" b="1" dirty="0" smtClean="0"/>
          </a:p>
          <a:p>
            <a:pPr fontAlgn="base"/>
            <a:r>
              <a:rPr lang="en-US" altLang="zh-CN" sz="2000" b="1" dirty="0" smtClean="0"/>
              <a:t>---</a:t>
            </a:r>
          </a:p>
          <a:p>
            <a:pPr fontAlgn="base"/>
            <a:r>
              <a:rPr lang="zh-CN" altLang="en-US" sz="2000" dirty="0" smtClean="0"/>
              <a:t>国民级</a:t>
            </a:r>
            <a:r>
              <a:rPr lang="en-US" altLang="zh-CN" sz="2000" dirty="0" smtClean="0"/>
              <a:t>IP</a:t>
            </a:r>
            <a:r>
              <a:rPr lang="zh-CN" altLang="en-US" sz="2000" dirty="0" smtClean="0"/>
              <a:t>前传 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战神级完美男主 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两女虐恋（温柔相守型 </a:t>
            </a:r>
            <a:r>
              <a:rPr lang="en-US" altLang="zh-CN" sz="2000" dirty="0" smtClean="0"/>
              <a:t>vs </a:t>
            </a:r>
            <a:r>
              <a:rPr lang="zh-CN" altLang="en-US" sz="2000" dirty="0" smtClean="0"/>
              <a:t>骄傲求不得型）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男主因情获罪 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一女为爱舍命 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一女踏遍轮回寻找 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结尾留续集钩子 </a:t>
            </a:r>
            <a:r>
              <a:rPr lang="en-US" altLang="zh-CN" sz="2000" dirty="0" smtClean="0"/>
              <a:t>+ </a:t>
            </a:r>
            <a:r>
              <a:rPr lang="zh-CN" altLang="en-US" sz="2000" dirty="0" smtClean="0"/>
              <a:t>四场大场面战斗穿插</a:t>
            </a:r>
            <a:r>
              <a:rPr lang="en-US" altLang="zh-CN" sz="2000" dirty="0" smtClean="0"/>
              <a:t>+</a:t>
            </a:r>
            <a:r>
              <a:rPr lang="zh-CN" altLang="en-US" sz="2000" dirty="0" smtClean="0"/>
              <a:t>小妖搞笑调剂  </a:t>
            </a:r>
            <a:r>
              <a:rPr lang="en-US" altLang="zh-CN" sz="2000" b="1" dirty="0" smtClean="0"/>
              <a:t>=《</a:t>
            </a:r>
            <a:r>
              <a:rPr lang="zh-CN" altLang="en-US" sz="2000" b="1" dirty="0" smtClean="0"/>
              <a:t>金蝉子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前传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渡缘劫</a:t>
            </a:r>
            <a:r>
              <a:rPr lang="en-US" altLang="zh-CN" sz="2000" b="1" dirty="0" smtClean="0"/>
              <a:t>》</a:t>
            </a:r>
            <a:r>
              <a:rPr lang="zh-CN" altLang="en-US" sz="2000" dirty="0" smtClean="0"/>
              <a:t/>
            </a:r>
            <a:br>
              <a:rPr lang="zh-CN" altLang="en-US" sz="2000" dirty="0" smtClean="0"/>
            </a:br>
            <a:r>
              <a:rPr lang="en-US" altLang="zh-CN" sz="2000" dirty="0" smtClean="0"/>
              <a:t>---</a:t>
            </a:r>
            <a:r>
              <a:rPr lang="zh-CN" altLang="en-US" sz="2000" dirty="0" smtClean="0"/>
              <a:t/>
            </a:r>
            <a:br>
              <a:rPr lang="zh-CN" altLang="en-US" sz="2000" dirty="0" smtClean="0"/>
            </a:br>
            <a:r>
              <a:rPr lang="zh-CN" altLang="en-US" sz="2000" b="1" dirty="0" smtClean="0"/>
              <a:t>金蝉子</a:t>
            </a:r>
            <a:r>
              <a:rPr lang="zh-CN" altLang="en-US" sz="2000" dirty="0" smtClean="0"/>
              <a:t>为什么</a:t>
            </a:r>
            <a:r>
              <a:rPr lang="zh-CN" altLang="en-US" sz="2000" b="1" dirty="0" smtClean="0"/>
              <a:t>被贬轮回</a:t>
            </a:r>
            <a:r>
              <a:rPr lang="zh-CN" altLang="en-US" sz="2000" dirty="0" smtClean="0"/>
              <a:t>？</a:t>
            </a:r>
          </a:p>
          <a:p>
            <a:pPr fontAlgn="base"/>
            <a:r>
              <a:rPr lang="zh-CN" altLang="en-US" sz="2000" b="1" dirty="0" smtClean="0"/>
              <a:t>蝎子精</a:t>
            </a:r>
            <a:r>
              <a:rPr lang="zh-CN" altLang="en-US" sz="2000" dirty="0" smtClean="0"/>
              <a:t>为什么</a:t>
            </a:r>
            <a:r>
              <a:rPr lang="zh-CN" altLang="en-US" sz="2000" b="1" dirty="0" smtClean="0"/>
              <a:t>蜇伤如来</a:t>
            </a:r>
            <a:r>
              <a:rPr lang="zh-CN" altLang="en-US" sz="2000" dirty="0" smtClean="0"/>
              <a:t>？</a:t>
            </a:r>
          </a:p>
          <a:p>
            <a:pPr fontAlgn="base"/>
            <a:r>
              <a:rPr lang="zh-CN" altLang="en-US" sz="2000" b="1" dirty="0" smtClean="0"/>
              <a:t>白鼠精</a:t>
            </a:r>
            <a:r>
              <a:rPr lang="zh-CN" altLang="en-US" sz="2000" dirty="0" smtClean="0"/>
              <a:t>为什么</a:t>
            </a:r>
            <a:r>
              <a:rPr lang="zh-CN" altLang="en-US" sz="2000" b="1" dirty="0" smtClean="0"/>
              <a:t>偷香花烛</a:t>
            </a:r>
            <a:r>
              <a:rPr lang="zh-CN" altLang="en-US" sz="2000" dirty="0" smtClean="0"/>
              <a:t>？</a:t>
            </a:r>
          </a:p>
          <a:p>
            <a:pPr fontAlgn="base"/>
            <a:r>
              <a:rPr lang="zh-CN" altLang="en-US" sz="2000" dirty="0" smtClean="0"/>
              <a:t>以</a:t>
            </a:r>
            <a:r>
              <a:rPr lang="zh-CN" altLang="en-US" sz="2000" b="1" dirty="0" smtClean="0"/>
              <a:t>哲理，自洽，完美，甜蜜，爱情</a:t>
            </a:r>
            <a:r>
              <a:rPr lang="zh-CN" altLang="en-US" sz="2000" dirty="0" smtClean="0"/>
              <a:t>的方式</a:t>
            </a:r>
            <a:r>
              <a:rPr lang="zh-CN" altLang="en-US" sz="2000" b="1" dirty="0" smtClean="0"/>
              <a:t>回答了这些问题</a:t>
            </a:r>
            <a:r>
              <a:rPr lang="zh-CN" altLang="en-US" sz="2000" dirty="0" smtClean="0"/>
              <a:t>。</a:t>
            </a:r>
          </a:p>
          <a:p>
            <a:pPr fontAlgn="base"/>
            <a:r>
              <a:rPr lang="zh-CN" altLang="en-US" sz="2000" dirty="0" smtClean="0"/>
              <a:t>西游</a:t>
            </a:r>
            <a:r>
              <a:rPr lang="zh-CN" altLang="en-US" sz="2000" b="1" dirty="0" smtClean="0"/>
              <a:t>正典补完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  <a:endParaRPr lang="zh-CN" altLang="en-US" sz="2000" dirty="0" smtClean="0"/>
          </a:p>
          <a:p>
            <a:pPr fontAlgn="base"/>
            <a:r>
              <a:rPr lang="zh-CN" altLang="en-US" sz="2000" dirty="0" smtClean="0"/>
              <a:t>这个故事，拍成大电影，到底</a:t>
            </a:r>
            <a:r>
              <a:rPr lang="zh-CN" altLang="en-US" sz="2000" b="1" dirty="0" smtClean="0"/>
              <a:t>能值多少钱？？</a:t>
            </a:r>
            <a:endParaRPr lang="zh-CN" altLang="en-US" sz="2000" dirty="0"/>
          </a:p>
        </p:txBody>
      </p:sp>
      <p:grpSp>
        <p:nvGrpSpPr>
          <p:cNvPr id="5" name="组合 4"/>
          <p:cNvGrpSpPr/>
          <p:nvPr/>
        </p:nvGrpSpPr>
        <p:grpSpPr>
          <a:xfrm>
            <a:off x="6651058" y="452388"/>
            <a:ext cx="5540942" cy="5563402"/>
            <a:chOff x="6651058" y="452388"/>
            <a:chExt cx="5540942" cy="5563402"/>
          </a:xfrm>
        </p:grpSpPr>
        <p:sp>
          <p:nvSpPr>
            <p:cNvPr id="6" name="AutoShape 6"/>
            <p:cNvSpPr/>
            <p:nvPr/>
          </p:nvSpPr>
          <p:spPr>
            <a:xfrm>
              <a:off x="6651058" y="452388"/>
              <a:ext cx="5540942" cy="5563402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60000"/>
                <a:lumOff val="40000"/>
              </a:schemeClr>
            </a:solidFill>
            <a:ln cap="flat" cmpd="sng">
              <a:solidFill>
                <a:srgbClr val="C7D0E1">
                  <a:alpha val="10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pic>
          <p:nvPicPr>
            <p:cNvPr id="7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70939" y="1014185"/>
              <a:ext cx="3249987" cy="3249987"/>
            </a:xfrm>
            <a:prstGeom prst="rect">
              <a:avLst/>
            </a:prstGeom>
          </p:spPr>
        </p:pic>
        <p:sp>
          <p:nvSpPr>
            <p:cNvPr id="8" name="AutoShape 8"/>
            <p:cNvSpPr/>
            <p:nvPr/>
          </p:nvSpPr>
          <p:spPr>
            <a:xfrm>
              <a:off x="7395586" y="4428113"/>
              <a:ext cx="4099727" cy="11430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扫码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阅读</a:t>
              </a:r>
              <a:endParaRPr lang="en-US" altLang="zh-CN" sz="2000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endParaRP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「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《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金蝉子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·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前传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·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渡缘劫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》</a:t>
              </a: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」</a:t>
              </a: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详细内容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0952" cy="6848452"/>
          </a:xfrm>
          <a:prstGeom prst="rect">
            <a:avLst/>
          </a:prstGeom>
        </p:spPr>
      </p:pic>
      <p:sp>
        <p:nvSpPr>
          <p:cNvPr id="3" name="上箭头标注 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院线级</a:t>
            </a:r>
            <a:r>
              <a:rPr lang="en-US" altLang="zh-CN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AIGC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59217" y="484716"/>
            <a:ext cx="5532783" cy="5940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dirty="0" smtClean="0"/>
              <a:t>西游金蝉劫团队预判：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dirty="0" smtClean="0"/>
              <a:t>当前时间：</a:t>
            </a:r>
            <a:r>
              <a:rPr lang="en-US" altLang="zh-CN" sz="2000" dirty="0" smtClean="0"/>
              <a:t>2026.9</a:t>
            </a:r>
            <a:r>
              <a:rPr lang="zh-CN" altLang="en-US" sz="2000" dirty="0" smtClean="0"/>
              <a:t>月</a:t>
            </a:r>
            <a:endParaRPr lang="en-US" altLang="zh-CN" sz="2000" dirty="0" smtClean="0"/>
          </a:p>
          <a:p>
            <a:pPr fontAlgn="base"/>
            <a:r>
              <a:rPr lang="zh-CN" altLang="en-US" sz="2000" b="1" dirty="0" smtClean="0"/>
              <a:t>基于最新</a:t>
            </a:r>
            <a:r>
              <a:rPr lang="en-US" altLang="zh-CN" sz="2000" b="1" dirty="0" smtClean="0"/>
              <a:t>GPT6</a:t>
            </a:r>
            <a:r>
              <a:rPr lang="zh-CN" altLang="en-US" sz="2000" b="1" dirty="0" smtClean="0"/>
              <a:t>的加成</a:t>
            </a:r>
            <a:r>
              <a:rPr lang="zh-CN" altLang="en-US" sz="2000" dirty="0" smtClean="0"/>
              <a:t>，最多半年，</a:t>
            </a:r>
            <a:r>
              <a:rPr lang="en-US" altLang="zh-CN" sz="2000" dirty="0" smtClean="0"/>
              <a:t>AIGC</a:t>
            </a:r>
            <a:r>
              <a:rPr lang="zh-CN" altLang="en-US" sz="2000" dirty="0" smtClean="0"/>
              <a:t>应该可以实现</a:t>
            </a:r>
            <a:r>
              <a:rPr lang="en-US" altLang="zh-CN" sz="2000" dirty="0" smtClean="0"/>
              <a:t>95%</a:t>
            </a:r>
            <a:r>
              <a:rPr lang="zh-CN" altLang="en-US" sz="2000" dirty="0" smtClean="0"/>
              <a:t>的院线级视觉效果。</a:t>
            </a:r>
            <a:endParaRPr lang="en-US" altLang="zh-CN" sz="2000" dirty="0" smtClean="0"/>
          </a:p>
          <a:p>
            <a:pPr fontAlgn="base"/>
            <a:r>
              <a:rPr lang="zh-CN" altLang="en-US" sz="2000" dirty="0" smtClean="0"/>
              <a:t>包括</a:t>
            </a:r>
            <a:r>
              <a:rPr lang="zh-CN" altLang="en-US" sz="2000" b="1" dirty="0" smtClean="0"/>
              <a:t>情感细节表达</a:t>
            </a:r>
            <a:r>
              <a:rPr lang="zh-CN" altLang="en-US" sz="2000" dirty="0" smtClean="0"/>
              <a:t>， </a:t>
            </a:r>
            <a:r>
              <a:rPr lang="zh-CN" altLang="en-US" sz="2000" b="1" dirty="0" smtClean="0"/>
              <a:t>战斗视效表达</a:t>
            </a:r>
            <a:r>
              <a:rPr lang="zh-CN" altLang="en-US" sz="2000" dirty="0" smtClean="0"/>
              <a:t>等核心环节。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AI</a:t>
            </a:r>
            <a:r>
              <a:rPr lang="zh-CN" altLang="en-US" sz="2000" dirty="0" smtClean="0"/>
              <a:t>视频那种塑料感和精细度不足的问题，会得到彻底解决。</a:t>
            </a:r>
            <a:endParaRPr lang="en-US" altLang="zh-CN" sz="2000" dirty="0" smtClean="0"/>
          </a:p>
          <a:p>
            <a:pPr fontAlgn="base"/>
            <a:r>
              <a:rPr lang="zh-CN" altLang="en-US" sz="2000" dirty="0" smtClean="0"/>
              <a:t>院线级质感，顶级导演级细节控制，都会达标。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dirty="0" smtClean="0"/>
              <a:t>制作速度可以提高到两个月出一部大电影。</a:t>
            </a:r>
            <a:endParaRPr lang="en-US" altLang="zh-CN" sz="2000" dirty="0" smtClean="0"/>
          </a:p>
          <a:p>
            <a:pPr fontAlgn="base"/>
            <a:r>
              <a:rPr lang="zh-CN" altLang="en-US" sz="2000" dirty="0" smtClean="0"/>
              <a:t>那么，西游金蝉劫宇宙的</a:t>
            </a:r>
            <a:r>
              <a:rPr lang="en-US" altLang="zh-CN" sz="2000" dirty="0" smtClean="0"/>
              <a:t>20</a:t>
            </a:r>
            <a:r>
              <a:rPr lang="zh-CN" altLang="en-US" sz="2000" dirty="0" smtClean="0"/>
              <a:t>多部电影，可以按照半年一部的节奏，实现大荧幕无断档十年持续输出。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dirty="0" smtClean="0"/>
              <a:t>这是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西游金蝉劫</a:t>
            </a:r>
            <a:r>
              <a:rPr lang="en-US" altLang="zh-CN" sz="2000" dirty="0" smtClean="0"/>
              <a:t>》IP</a:t>
            </a:r>
            <a:r>
              <a:rPr lang="zh-CN" altLang="en-US" sz="2000" dirty="0" smtClean="0"/>
              <a:t>，全部前置开发完成，</a:t>
            </a:r>
            <a:r>
              <a:rPr lang="en-US" altLang="zh-CN" sz="2000" dirty="0" smtClean="0"/>
              <a:t>20</a:t>
            </a:r>
            <a:r>
              <a:rPr lang="zh-CN" altLang="en-US" sz="2000" dirty="0" smtClean="0"/>
              <a:t>部电影，世界观统一，情感驱动型，单人物故事独立闭环，又全宇宙高度关联的漫威叙事模式。</a:t>
            </a:r>
            <a:endParaRPr lang="en-US" altLang="zh-CN" sz="2000" dirty="0" smtClean="0"/>
          </a:p>
          <a:p>
            <a:pPr fontAlgn="base"/>
            <a:r>
              <a:rPr lang="zh-CN" altLang="en-US" sz="2000" b="1" dirty="0" smtClean="0"/>
              <a:t>独有优势！</a:t>
            </a:r>
            <a:endParaRPr lang="en-US" altLang="zh-CN" sz="2000" b="1" dirty="0"/>
          </a:p>
        </p:txBody>
      </p:sp>
      <p:grpSp>
        <p:nvGrpSpPr>
          <p:cNvPr id="9" name="组合 8"/>
          <p:cNvGrpSpPr/>
          <p:nvPr/>
        </p:nvGrpSpPr>
        <p:grpSpPr>
          <a:xfrm>
            <a:off x="6651058" y="452388"/>
            <a:ext cx="5540942" cy="5563402"/>
            <a:chOff x="6651058" y="452388"/>
            <a:chExt cx="5540942" cy="5563402"/>
          </a:xfrm>
        </p:grpSpPr>
        <p:sp>
          <p:nvSpPr>
            <p:cNvPr id="10" name="AutoShape 6"/>
            <p:cNvSpPr/>
            <p:nvPr/>
          </p:nvSpPr>
          <p:spPr>
            <a:xfrm>
              <a:off x="6651058" y="452388"/>
              <a:ext cx="5540942" cy="5563402"/>
            </a:xfrm>
            <a:prstGeom prst="roundRect">
              <a:avLst>
                <a:gd name="adj" fmla="val 0"/>
              </a:avLst>
            </a:prstGeom>
            <a:solidFill>
              <a:schemeClr val="accent2">
                <a:lumMod val="60000"/>
                <a:lumOff val="40000"/>
              </a:schemeClr>
            </a:solidFill>
            <a:ln cap="flat" cmpd="sng">
              <a:solidFill>
                <a:srgbClr val="C7D0E1">
                  <a:alpha val="100000"/>
                </a:srgbClr>
              </a:solidFill>
              <a:prstDash val="solid"/>
              <a:round/>
            </a:ln>
          </p:spPr>
          <p:txBody>
            <a:bodyPr vert="horz" wrap="square" lIns="63500" tIns="63500" rIns="63500" bIns="63500" rtlCol="0" anchor="ctr"/>
            <a:lstStyle/>
            <a:p>
              <a:pPr algn="ctr">
                <a:defRPr/>
              </a:pPr>
              <a:endParaRPr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70939" y="1014185"/>
              <a:ext cx="3249987" cy="3249987"/>
            </a:xfrm>
            <a:prstGeom prst="rect">
              <a:avLst/>
            </a:prstGeom>
          </p:spPr>
        </p:pic>
        <p:sp>
          <p:nvSpPr>
            <p:cNvPr id="13" name="AutoShape 8"/>
            <p:cNvSpPr/>
            <p:nvPr/>
          </p:nvSpPr>
          <p:spPr>
            <a:xfrm>
              <a:off x="7094136" y="4428113"/>
              <a:ext cx="4632290" cy="1143000"/>
            </a:xfrm>
            <a:prstGeom prst="rect">
              <a:avLst/>
            </a:prstGeom>
            <a:noFill/>
            <a:ln w="12700" cap="flat" cmpd="sng">
              <a:noFill/>
              <a:prstDash val="solid"/>
              <a:round/>
            </a:ln>
          </p:spPr>
          <p:txBody>
            <a:bodyPr vert="horz" wrap="square" lIns="0" tIns="0" rIns="0" bIns="0" rtlCol="0" anchor="ctr" anchorCtr="0"/>
            <a:lstStyle/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扫码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阅读</a:t>
              </a:r>
              <a:endParaRPr lang="en-US" altLang="zh-CN" sz="2000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endParaRP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「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《</a:t>
              </a:r>
              <a:r>
                <a:rPr lang="zh-CN" altLang="en-US" sz="2000" b="1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西游金蝉劫</a:t>
              </a:r>
              <a:r>
                <a:rPr lang="en-US" altLang="zh-CN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》</a:t>
              </a: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眼中的“东方漫威”</a:t>
              </a:r>
              <a:r>
                <a:rPr 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」</a:t>
              </a:r>
            </a:p>
            <a:p>
              <a:pPr marL="0" indent="0" algn="ctr">
                <a:lnSpc>
                  <a:spcPct val="108000"/>
                </a:lnSpc>
                <a:defRPr/>
              </a:pPr>
              <a:r>
                <a:rPr lang="zh-CN" altLang="en-US" sz="2000" b="1" i="0" u="none" strike="noStrike" dirty="0" smtClean="0">
                  <a:solidFill>
                    <a:schemeClr val="tx1"/>
                  </a:solidFill>
                  <a:latin typeface="Noto Sans SC"/>
                  <a:ea typeface="Noto Sans SC"/>
                  <a:cs typeface="Noto Sans SC"/>
                  <a:sym typeface="Noto Sans SC"/>
                </a:rPr>
                <a:t>详细内容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0951" cy="6848452"/>
          </a:xfrm>
          <a:prstGeom prst="rect">
            <a:avLst/>
          </a:prstGeom>
        </p:spPr>
      </p:pic>
      <p:sp>
        <p:nvSpPr>
          <p:cNvPr id="3" name="上箭头标注 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IP</a:t>
            </a:r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方要什么？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59217" y="484716"/>
            <a:ext cx="5532783" cy="5940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dirty="0" smtClean="0"/>
              <a:t>本次融资，我们的目的：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en-US" altLang="zh-CN" sz="2000" dirty="0" smtClean="0"/>
              <a:t>1</a:t>
            </a:r>
            <a:r>
              <a:rPr lang="zh-CN" altLang="en-US" sz="2000" dirty="0" smtClean="0"/>
              <a:t>、找同频的人。好故事我们愿意分享，能看懂才算同频的人。同频才能携手共创未来中国电影</a:t>
            </a:r>
            <a:r>
              <a:rPr lang="en-US" altLang="zh-CN" sz="2000" dirty="0" smtClean="0"/>
              <a:t>20</a:t>
            </a:r>
            <a:r>
              <a:rPr lang="zh-CN" altLang="en-US" sz="2000" dirty="0" smtClean="0"/>
              <a:t>年。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2</a:t>
            </a:r>
            <a:r>
              <a:rPr lang="zh-CN" altLang="en-US" sz="2000" dirty="0" smtClean="0"/>
              <a:t>、</a:t>
            </a:r>
            <a:r>
              <a:rPr lang="zh-CN" altLang="en-US" sz="2000" b="1" dirty="0" smtClean="0"/>
              <a:t>金蝉子</a:t>
            </a:r>
            <a:r>
              <a:rPr lang="zh-CN" altLang="en-US" sz="2000" dirty="0" smtClean="0"/>
              <a:t>为什么</a:t>
            </a:r>
            <a:r>
              <a:rPr lang="zh-CN" altLang="en-US" sz="2000" b="1" dirty="0" smtClean="0"/>
              <a:t>被贬轮回</a:t>
            </a:r>
            <a:r>
              <a:rPr lang="zh-CN" altLang="en-US" sz="2000" dirty="0" smtClean="0"/>
              <a:t>？</a:t>
            </a:r>
          </a:p>
          <a:p>
            <a:pPr fontAlgn="base"/>
            <a:r>
              <a:rPr lang="zh-CN" altLang="en-US" sz="2000" b="1" dirty="0" smtClean="0"/>
              <a:t>蝎子精</a:t>
            </a:r>
            <a:r>
              <a:rPr lang="zh-CN" altLang="en-US" sz="2000" dirty="0" smtClean="0"/>
              <a:t>为什么</a:t>
            </a:r>
            <a:r>
              <a:rPr lang="zh-CN" altLang="en-US" sz="2000" b="1" dirty="0" smtClean="0"/>
              <a:t>蜇伤如来</a:t>
            </a:r>
            <a:r>
              <a:rPr lang="zh-CN" altLang="en-US" sz="2000" dirty="0" smtClean="0"/>
              <a:t>？</a:t>
            </a:r>
          </a:p>
          <a:p>
            <a:pPr fontAlgn="base"/>
            <a:r>
              <a:rPr lang="zh-CN" altLang="en-US" sz="2000" b="1" dirty="0" smtClean="0"/>
              <a:t>白鼠精</a:t>
            </a:r>
            <a:r>
              <a:rPr lang="zh-CN" altLang="en-US" sz="2000" dirty="0" smtClean="0"/>
              <a:t>为什么</a:t>
            </a:r>
            <a:r>
              <a:rPr lang="zh-CN" altLang="en-US" sz="2000" b="1" dirty="0" smtClean="0"/>
              <a:t>偷香花烛</a:t>
            </a:r>
            <a:r>
              <a:rPr lang="zh-CN" altLang="en-US" sz="2000" dirty="0" smtClean="0"/>
              <a:t>？</a:t>
            </a:r>
          </a:p>
          <a:p>
            <a:pPr fontAlgn="base"/>
            <a:r>
              <a:rPr lang="zh-CN" altLang="en-US" sz="2000" dirty="0" smtClean="0"/>
              <a:t>以</a:t>
            </a:r>
            <a:r>
              <a:rPr lang="zh-CN" altLang="en-US" sz="2000" b="1" dirty="0" smtClean="0"/>
              <a:t>哲理，自洽，完美，甜蜜，爱情</a:t>
            </a:r>
            <a:r>
              <a:rPr lang="zh-CN" altLang="en-US" sz="2000" dirty="0" smtClean="0"/>
              <a:t>的方式</a:t>
            </a:r>
            <a:r>
              <a:rPr lang="zh-CN" altLang="en-US" sz="2000" b="1" dirty="0" smtClean="0"/>
              <a:t>回答了这些问题</a:t>
            </a:r>
            <a:r>
              <a:rPr lang="zh-CN" altLang="en-US" sz="2000" dirty="0" smtClean="0"/>
              <a:t>。</a:t>
            </a:r>
          </a:p>
          <a:p>
            <a:pPr fontAlgn="base"/>
            <a:r>
              <a:rPr lang="zh-CN" altLang="en-US" sz="2000" dirty="0" smtClean="0"/>
              <a:t>西游</a:t>
            </a:r>
            <a:r>
              <a:rPr lang="zh-CN" altLang="en-US" sz="2000" b="1" dirty="0" smtClean="0"/>
              <a:t>正典补完</a:t>
            </a:r>
            <a:r>
              <a:rPr lang="zh-CN" altLang="en-US" sz="2000" dirty="0" smtClean="0"/>
              <a:t>。</a:t>
            </a:r>
          </a:p>
          <a:p>
            <a:pPr fontAlgn="base"/>
            <a:r>
              <a:rPr lang="zh-CN" altLang="en-US" sz="2000" dirty="0" smtClean="0"/>
              <a:t>这个故事，到底</a:t>
            </a:r>
            <a:r>
              <a:rPr lang="zh-CN" altLang="en-US" sz="2000" b="1" dirty="0" smtClean="0"/>
              <a:t>能值多少钱？？</a:t>
            </a:r>
            <a:endParaRPr lang="en-US" altLang="zh-CN" sz="2000" b="1" dirty="0" smtClean="0"/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金蝉子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前传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渡缘劫</a:t>
            </a:r>
            <a:r>
              <a:rPr lang="en-US" altLang="zh-CN" sz="2000" b="1" dirty="0" smtClean="0"/>
              <a:t>》</a:t>
            </a:r>
            <a:endParaRPr lang="zh-CN" altLang="en-US" sz="2000" dirty="0" smtClean="0"/>
          </a:p>
          <a:p>
            <a:pPr fontAlgn="base"/>
            <a:r>
              <a:rPr lang="zh-CN" altLang="en-US" sz="2000" dirty="0" smtClean="0"/>
              <a:t>如果您觉得这个超级</a:t>
            </a:r>
            <a:r>
              <a:rPr lang="en-US" altLang="zh-CN" sz="2000" dirty="0" smtClean="0"/>
              <a:t>IP</a:t>
            </a:r>
            <a:r>
              <a:rPr lang="zh-CN" altLang="en-US" sz="2000" dirty="0" smtClean="0"/>
              <a:t>宇宙的第一部，卖不上</a:t>
            </a:r>
            <a:r>
              <a:rPr lang="en-US" altLang="zh-CN" sz="2000" dirty="0" smtClean="0"/>
              <a:t>7500</a:t>
            </a:r>
            <a:r>
              <a:rPr lang="zh-CN" altLang="en-US" sz="2000" dirty="0" smtClean="0"/>
              <a:t>万票房，我们的认知可能存在根本性的分歧。</a:t>
            </a:r>
            <a:endParaRPr lang="en-US" altLang="zh-CN" sz="2000" dirty="0" smtClean="0"/>
          </a:p>
          <a:p>
            <a:pPr fontAlgn="base"/>
            <a:r>
              <a:rPr lang="zh-CN" altLang="en-US" sz="2000" dirty="0" smtClean="0"/>
              <a:t>做朋友即可。</a:t>
            </a:r>
            <a:endParaRPr lang="en-US" altLang="zh-CN" sz="2000" dirty="0" smtClean="0"/>
          </a:p>
          <a:p>
            <a:pPr fontAlgn="base"/>
            <a:r>
              <a:rPr lang="en-US" altLang="zh-CN" sz="2000" b="1" dirty="0" smtClean="0"/>
              <a:t>3</a:t>
            </a:r>
            <a:r>
              <a:rPr lang="zh-CN" altLang="en-US" sz="2000" b="1" dirty="0" smtClean="0"/>
              <a:t>、不限门槛，</a:t>
            </a:r>
            <a:r>
              <a:rPr lang="en-US" altLang="zh-CN" sz="2000" b="1" dirty="0" smtClean="0"/>
              <a:t>1</a:t>
            </a:r>
            <a:r>
              <a:rPr lang="zh-CN" altLang="en-US" sz="2000" b="1" dirty="0" smtClean="0"/>
              <a:t>元即可投资，只找看得懂的人。</a:t>
            </a:r>
          </a:p>
          <a:p>
            <a:pPr fontAlgn="base"/>
            <a:r>
              <a:rPr lang="en-US" altLang="zh-CN" sz="2000" dirty="0" smtClean="0"/>
              <a:t>---</a:t>
            </a:r>
            <a:endParaRPr lang="en-US" altLang="zh-CN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4967" cy="6839465"/>
          </a:xfrm>
          <a:prstGeom prst="rect">
            <a:avLst/>
          </a:prstGeom>
        </p:spPr>
      </p:pic>
      <p:sp>
        <p:nvSpPr>
          <p:cNvPr id="3" name="上箭头标注 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分清楚边界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59217" y="484716"/>
            <a:ext cx="5532783" cy="563231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dirty="0" smtClean="0"/>
              <a:t>本次融资标的收益，为</a:t>
            </a:r>
            <a:r>
              <a:rPr lang="en-US" altLang="zh-CN" sz="2000" dirty="0" smtClean="0"/>
              <a:t>《</a:t>
            </a:r>
            <a:r>
              <a:rPr lang="zh-CN" altLang="en-US" sz="2000" dirty="0" smtClean="0"/>
              <a:t>金蝉子</a:t>
            </a:r>
            <a:r>
              <a:rPr lang="en-US" altLang="zh-CN" sz="2000" dirty="0" smtClean="0"/>
              <a:t>·</a:t>
            </a:r>
            <a:r>
              <a:rPr lang="zh-CN" altLang="en-US" sz="2000" dirty="0" smtClean="0"/>
              <a:t>前传</a:t>
            </a:r>
            <a:r>
              <a:rPr lang="en-US" altLang="zh-CN" sz="2000" dirty="0" smtClean="0"/>
              <a:t>·</a:t>
            </a:r>
            <a:r>
              <a:rPr lang="zh-CN" altLang="en-US" sz="2000" dirty="0" smtClean="0"/>
              <a:t>渡缘劫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单部电影的院线档期票房分成，</a:t>
            </a:r>
            <a:r>
              <a:rPr lang="zh-CN" altLang="en-US" sz="2000" b="1" dirty="0" smtClean="0"/>
              <a:t>这一点我们必须说明白</a:t>
            </a:r>
            <a:r>
              <a:rPr lang="zh-CN" altLang="en-US" sz="2000" dirty="0" smtClean="0"/>
              <a:t>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1</a:t>
            </a:r>
            <a:r>
              <a:rPr lang="zh-CN" altLang="en-US" sz="2000" dirty="0" smtClean="0"/>
              <a:t>、传统影视投资，往往会要求版权，股权的部分占有，我们跟传统影视投资不同的地方在于，我们花费数年时间，完成的是整个</a:t>
            </a:r>
            <a:r>
              <a:rPr lang="en-US" altLang="zh-CN" sz="2000" dirty="0" smtClean="0"/>
              <a:t>IP</a:t>
            </a:r>
            <a:r>
              <a:rPr lang="zh-CN" altLang="en-US" sz="2000" dirty="0" smtClean="0"/>
              <a:t>宇宙的设计，规划和落地。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2</a:t>
            </a:r>
            <a:r>
              <a:rPr lang="zh-CN" altLang="en-US" sz="2000" dirty="0" smtClean="0"/>
              <a:t>、当前</a:t>
            </a:r>
            <a:r>
              <a:rPr lang="en-US" altLang="zh-CN" sz="2000" dirty="0" smtClean="0"/>
              <a:t>IP</a:t>
            </a:r>
            <a:r>
              <a:rPr lang="zh-CN" altLang="en-US" sz="2000" dirty="0" smtClean="0"/>
              <a:t>状态，不是一个简单的概念，更不是一个简单的脑洞，而是一整套对标漫威的叙事结构，可落地的直接电影制作的完整剧本，数十个高光的独家角色，上百个精彩的独家场景，这些文化资产，都已经通过版权证书，可信时间戳，全球网络信息铺垫，完成了</a:t>
            </a:r>
            <a:r>
              <a:rPr lang="en-US" altLang="zh-CN" sz="2000" dirty="0" smtClean="0"/>
              <a:t>100%</a:t>
            </a:r>
            <a:r>
              <a:rPr lang="zh-CN" altLang="en-US" sz="2000" dirty="0" smtClean="0"/>
              <a:t>的确权。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3</a:t>
            </a:r>
            <a:r>
              <a:rPr lang="zh-CN" altLang="en-US" sz="2000" dirty="0" smtClean="0"/>
              <a:t>、您可以把本次融资，看成是一次合适“财务投资”，切不可用传统影视的那种投资模式来对待。</a:t>
            </a:r>
            <a:endParaRPr lang="en-US" altLang="zh-CN" sz="2000" dirty="0" smtClean="0"/>
          </a:p>
          <a:p>
            <a:pPr fontAlgn="base"/>
            <a:r>
              <a:rPr lang="en-US" altLang="zh-CN" sz="2000" b="1" dirty="0" smtClean="0"/>
              <a:t>4</a:t>
            </a:r>
            <a:r>
              <a:rPr lang="zh-CN" altLang="en-US" sz="2000" b="1" dirty="0" smtClean="0"/>
              <a:t>、</a:t>
            </a:r>
            <a:r>
              <a:rPr lang="en-US" altLang="zh-CN" sz="2000" b="1" dirty="0" smtClean="0"/>
              <a:t>IP</a:t>
            </a:r>
            <a:r>
              <a:rPr lang="zh-CN" altLang="en-US" sz="2000" b="1" dirty="0" smtClean="0"/>
              <a:t>母公司永久持有全部版权，股权融资会在合适的估值和合适的时间，放开给同频者参与，一起共享未来</a:t>
            </a:r>
            <a:r>
              <a:rPr lang="en-US" altLang="zh-CN" sz="2000" b="1" dirty="0" smtClean="0"/>
              <a:t>20</a:t>
            </a:r>
            <a:r>
              <a:rPr lang="zh-CN" altLang="en-US" sz="2000" b="1" dirty="0" smtClean="0"/>
              <a:t>年的整个</a:t>
            </a:r>
            <a:r>
              <a:rPr lang="en-US" altLang="zh-CN" sz="2000" b="1" dirty="0" smtClean="0"/>
              <a:t>IP</a:t>
            </a:r>
            <a:r>
              <a:rPr lang="zh-CN" altLang="en-US" sz="2000" b="1" dirty="0" smtClean="0"/>
              <a:t>文化资产盛宴。</a:t>
            </a:r>
            <a:endParaRPr lang="en-US" altLang="zh-CN" sz="2000" dirty="0"/>
          </a:p>
        </p:txBody>
      </p:sp>
      <p:pic>
        <p:nvPicPr>
          <p:cNvPr id="5" name="Picture 11" hidden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7962" y="0"/>
            <a:ext cx="4425675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64967" cy="6839465"/>
          </a:xfrm>
          <a:prstGeom prst="rect">
            <a:avLst/>
          </a:prstGeom>
        </p:spPr>
      </p:pic>
      <p:sp>
        <p:nvSpPr>
          <p:cNvPr id="3" name="上箭头标注 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同频者共识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6607" y="3142427"/>
            <a:ext cx="1771835" cy="1771835"/>
          </a:xfrm>
          <a:prstGeom prst="rect">
            <a:avLst/>
          </a:prstGeom>
        </p:spPr>
      </p:pic>
      <p:sp>
        <p:nvSpPr>
          <p:cNvPr id="5" name="AutoShape 8"/>
          <p:cNvSpPr/>
          <p:nvPr/>
        </p:nvSpPr>
        <p:spPr>
          <a:xfrm>
            <a:off x="7467819" y="3611024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阅读</a:t>
            </a:r>
            <a:endParaRPr lang="en-US" altLang="zh-CN" b="1" dirty="0" smtClean="0">
              <a:solidFill>
                <a:schemeClr val="tx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详细内容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59217" y="484716"/>
            <a:ext cx="5532783" cy="5940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dirty="0" smtClean="0"/>
              <a:t>相信经过这些讲解，您的认知跟我们已经对齐！</a:t>
            </a:r>
            <a:r>
              <a:rPr lang="en-US" altLang="zh-CN" sz="2000" dirty="0" smtClean="0"/>
              <a:t>---</a:t>
            </a:r>
          </a:p>
          <a:p>
            <a:pPr fontAlgn="base"/>
            <a:r>
              <a:rPr lang="en-US" altLang="zh-CN" sz="2000" dirty="0" smtClean="0"/>
              <a:t>《</a:t>
            </a:r>
            <a:r>
              <a:rPr lang="zh-CN" altLang="en-US" sz="2000" dirty="0" smtClean="0"/>
              <a:t>西游金蝉劫</a:t>
            </a:r>
            <a:r>
              <a:rPr lang="en-US" altLang="zh-CN" sz="2000" dirty="0" smtClean="0"/>
              <a:t>》IP</a:t>
            </a:r>
            <a:r>
              <a:rPr lang="zh-CN" altLang="en-US" sz="2000" dirty="0" smtClean="0"/>
              <a:t>系列电影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金蝉子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前传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渡缘劫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蝎子精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女妖王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蝎子精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烈焰焚心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女儿国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上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女儿国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中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女儿国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下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白鼠精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痴情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香花烛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白鼠精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痴情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男儿泪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赤焰红蟒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妖王</a:t>
            </a:r>
            <a:r>
              <a:rPr lang="en-US" altLang="zh-CN" sz="2000" b="1" dirty="0" smtClean="0"/>
              <a:t>》 ​ ​</a:t>
            </a:r>
          </a:p>
          <a:p>
            <a:pPr fontAlgn="base"/>
            <a:r>
              <a:rPr lang="en-US" altLang="zh-CN" sz="2000" b="1" dirty="0" smtClean="0"/>
              <a:t>《</a:t>
            </a:r>
            <a:r>
              <a:rPr lang="zh-CN" altLang="en-US" sz="2000" b="1" dirty="0" smtClean="0"/>
              <a:t>西游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金蝉劫</a:t>
            </a:r>
            <a:r>
              <a:rPr lang="en-US" altLang="zh-CN" sz="2000" b="1" dirty="0" smtClean="0"/>
              <a:t>·</a:t>
            </a:r>
            <a:r>
              <a:rPr lang="zh-CN" altLang="en-US" sz="2000" b="1" dirty="0" smtClean="0"/>
              <a:t>有情佛</a:t>
            </a:r>
            <a:r>
              <a:rPr lang="en-US" altLang="zh-CN" sz="2000" b="1" dirty="0" smtClean="0"/>
              <a:t>》​​​</a:t>
            </a:r>
          </a:p>
          <a:p>
            <a:pPr fontAlgn="base"/>
            <a:r>
              <a:rPr lang="en-US" altLang="zh-CN" sz="2000" dirty="0" smtClean="0"/>
              <a:t>10</a:t>
            </a:r>
            <a:r>
              <a:rPr lang="zh-CN" altLang="en-US" sz="2000" dirty="0" smtClean="0"/>
              <a:t>部定稿电影，我们宣称一部比一部炸裂，不是口号，更不是宣传话术，这是</a:t>
            </a:r>
            <a:r>
              <a:rPr lang="zh-CN" altLang="en-US" sz="2000" b="1" dirty="0" smtClean="0"/>
              <a:t>顶级创作团队</a:t>
            </a:r>
            <a:r>
              <a:rPr lang="zh-CN" altLang="en-US" sz="2000" dirty="0" smtClean="0"/>
              <a:t>的自信。先去仔细查看前三部故事，自会明白。</a:t>
            </a:r>
            <a:r>
              <a:rPr lang="en-US" altLang="zh-CN" sz="2000" dirty="0" smtClean="0"/>
              <a:t/>
            </a:r>
            <a:br>
              <a:rPr lang="en-US" altLang="zh-CN" sz="2000" dirty="0" smtClean="0"/>
            </a:br>
            <a:r>
              <a:rPr lang="zh-CN" altLang="en-US" sz="2000" b="1" dirty="0" smtClean="0"/>
              <a:t>投资需谨慎，哪怕是</a:t>
            </a:r>
            <a:r>
              <a:rPr lang="en-US" altLang="zh-CN" sz="2000" b="1" dirty="0" smtClean="0"/>
              <a:t>1</a:t>
            </a:r>
            <a:r>
              <a:rPr lang="zh-CN" altLang="en-US" sz="2000" b="1" dirty="0" smtClean="0"/>
              <a:t>块钱！</a:t>
            </a:r>
            <a:endParaRPr lang="en-US" altLang="zh-CN" sz="2000" b="1" dirty="0" smtClean="0"/>
          </a:p>
          <a:p>
            <a:pPr fontAlgn="base"/>
            <a:r>
              <a:rPr lang="zh-CN" altLang="en-US" sz="2000" b="1" dirty="0" smtClean="0"/>
              <a:t>能否共同携手，共创中国电影未来的</a:t>
            </a:r>
            <a:r>
              <a:rPr lang="en-US" altLang="zh-CN" sz="2000" b="1" dirty="0" smtClean="0"/>
              <a:t>20</a:t>
            </a:r>
            <a:r>
              <a:rPr lang="zh-CN" altLang="en-US" sz="2000" b="1" dirty="0" smtClean="0"/>
              <a:t>年，取决于您的慎重与判断。</a:t>
            </a:r>
            <a:endParaRPr lang="en-US" altLang="zh-CN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001局部截取_20260921_0325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64"/>
            <a:ext cx="12164967" cy="6839465"/>
          </a:xfrm>
          <a:prstGeom prst="rect">
            <a:avLst/>
          </a:prstGeom>
        </p:spPr>
      </p:pic>
      <p:pic>
        <p:nvPicPr>
          <p:cNvPr id="4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7525" y="4510841"/>
            <a:ext cx="1771835" cy="1771835"/>
          </a:xfrm>
          <a:prstGeom prst="rect">
            <a:avLst/>
          </a:prstGeom>
        </p:spPr>
      </p:pic>
      <p:pic>
        <p:nvPicPr>
          <p:cNvPr id="5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753" y="4488906"/>
            <a:ext cx="1771835" cy="1771835"/>
          </a:xfrm>
          <a:prstGeom prst="rect">
            <a:avLst/>
          </a:prstGeom>
        </p:spPr>
      </p:pic>
      <p:sp>
        <p:nvSpPr>
          <p:cNvPr id="6" name="AutoShape 8"/>
          <p:cNvSpPr/>
          <p:nvPr/>
        </p:nvSpPr>
        <p:spPr>
          <a:xfrm>
            <a:off x="10476546" y="4971356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扫码关注</a:t>
            </a:r>
            <a:br>
              <a:rPr lang="en-US" sz="1400" b="1" i="0" u="none" strike="noStrike" dirty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zh-CN" altLang="en-US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微博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7" name="AutoShape 8"/>
          <p:cNvSpPr/>
          <p:nvPr/>
        </p:nvSpPr>
        <p:spPr>
          <a:xfrm>
            <a:off x="2925965" y="4957503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阅读</a:t>
            </a:r>
            <a:endParaRPr lang="en-US" altLang="zh-CN" b="1" dirty="0" smtClean="0">
              <a:solidFill>
                <a:schemeClr val="tx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sz="1400" b="1" i="0" u="none" strike="noStrike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详细内容</a:t>
            </a:r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13" name="上箭头标注 12"/>
          <p:cNvSpPr/>
          <p:nvPr/>
        </p:nvSpPr>
        <p:spPr>
          <a:xfrm>
            <a:off x="9480884" y="6006165"/>
            <a:ext cx="1337912" cy="688206"/>
          </a:xfrm>
          <a:prstGeom prst="upArrow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同频者共勉</a:t>
            </a:r>
            <a:endParaRPr lang="zh-CN" altLang="en-US" dirty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4381" y="1617094"/>
            <a:ext cx="1696671" cy="1696671"/>
          </a:xfrm>
          <a:prstGeom prst="rect">
            <a:avLst/>
          </a:prstGeom>
        </p:spPr>
      </p:pic>
      <p:sp>
        <p:nvSpPr>
          <p:cNvPr id="10" name="AutoShape 8"/>
          <p:cNvSpPr/>
          <p:nvPr/>
        </p:nvSpPr>
        <p:spPr>
          <a:xfrm>
            <a:off x="10117756" y="3167643"/>
            <a:ext cx="1673192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08000"/>
              </a:lnSpc>
              <a:defRPr/>
            </a:pP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         扫码</a:t>
            </a:r>
          </a:p>
          <a:p>
            <a:pPr>
              <a:lnSpc>
                <a:spcPct val="108000"/>
              </a:lnSpc>
              <a:defRPr/>
            </a:pPr>
            <a:r>
              <a:rPr lang="zh-CN" altLang="en-US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看金山云在线</a:t>
            </a: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同版</a:t>
            </a:r>
            <a:r>
              <a:rPr lang="en-US" altLang="zh-CN" b="1" dirty="0" smtClean="0">
                <a:solidFill>
                  <a:schemeClr val="tx1"/>
                </a:solidFill>
                <a:latin typeface="Noto Sans SC"/>
                <a:ea typeface="Noto Sans SC"/>
                <a:cs typeface="Noto Sans SC"/>
                <a:sym typeface="Noto Sans SC"/>
              </a:rPr>
              <a:t>PPT」</a:t>
            </a:r>
            <a:endParaRPr lang="en-US" altLang="zh-CN" sz="1100" dirty="0" smtClean="0">
              <a:solidFill>
                <a:schemeClr val="tx1"/>
              </a:solidFill>
            </a:endParaRPr>
          </a:p>
          <a:p>
            <a:pPr marL="0" indent="0" algn="l">
              <a:lnSpc>
                <a:spcPct val="108000"/>
              </a:lnSpc>
              <a:defRPr/>
            </a:pPr>
            <a:endParaRPr lang="en-US" altLang="zh-CN" b="1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59217" y="484716"/>
            <a:ext cx="5532783" cy="59400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b="1" dirty="0" smtClean="0"/>
              <a:t>内容为王</a:t>
            </a:r>
            <a:r>
              <a:rPr lang="zh-CN" altLang="en-US" sz="2000" dirty="0" smtClean="0"/>
              <a:t>，不是一句口号，是实打实的，千万字沉淀的，完整版权确权的，超级</a:t>
            </a:r>
            <a:r>
              <a:rPr lang="en-US" altLang="zh-CN" sz="2000" dirty="0" smtClean="0"/>
              <a:t>IP</a:t>
            </a:r>
            <a:r>
              <a:rPr lang="zh-CN" altLang="en-US" sz="2000" dirty="0" smtClean="0"/>
              <a:t>，超级文化资产。</a:t>
            </a:r>
            <a:endParaRPr lang="en-US" altLang="zh-CN" sz="2000" dirty="0" smtClean="0"/>
          </a:p>
          <a:p>
            <a:pPr fontAlgn="base"/>
            <a:r>
              <a:rPr lang="zh-CN" altLang="en-US" sz="2000" b="1" dirty="0" smtClean="0"/>
              <a:t>对标漫威</a:t>
            </a:r>
            <a:r>
              <a:rPr lang="zh-CN" altLang="en-US" sz="2000" dirty="0" smtClean="0"/>
              <a:t>，不是王婆卖瓜，更不是自吹自擂，是东方神话宇宙，第一次有了</a:t>
            </a:r>
            <a:r>
              <a:rPr lang="zh-CN" altLang="en-US" sz="2000" b="1" dirty="0" smtClean="0"/>
              <a:t>自己完整的佛哲底层，叙事结构，文化载体，情感母本。这是东方包容文化自信和文化出海的最佳载体。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b="1" dirty="0" smtClean="0"/>
              <a:t>乘风破浪会有时，</a:t>
            </a:r>
            <a:endParaRPr lang="en-US" altLang="zh-CN" sz="2000" b="1" dirty="0" smtClean="0"/>
          </a:p>
          <a:p>
            <a:pPr fontAlgn="base"/>
            <a:r>
              <a:rPr lang="zh-CN" altLang="en-US" sz="2000" b="1" dirty="0" smtClean="0"/>
              <a:t>西游再起济沧海</a:t>
            </a:r>
            <a:r>
              <a:rPr lang="en-US" altLang="zh-CN" sz="2000" b="1" dirty="0" smtClean="0"/>
              <a:t>...</a:t>
            </a:r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dirty="0" smtClean="0"/>
              <a:t>西游故事，悟空一直是核心，</a:t>
            </a:r>
            <a:r>
              <a:rPr lang="en-US" altLang="zh-CN" sz="2000" dirty="0" smtClean="0"/>
              <a:t>2026</a:t>
            </a:r>
            <a:r>
              <a:rPr lang="zh-CN" altLang="en-US" sz="2000" dirty="0" smtClean="0"/>
              <a:t>暑期，两部悟空电影，折戟！已经说明，老</a:t>
            </a:r>
            <a:r>
              <a:rPr lang="en-US" altLang="zh-CN" sz="2000" dirty="0" smtClean="0"/>
              <a:t>IP</a:t>
            </a:r>
            <a:r>
              <a:rPr lang="zh-CN" altLang="en-US" sz="2000" dirty="0" smtClean="0"/>
              <a:t>，没有新叙事，都将被观众淘汰！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《</a:t>
            </a:r>
            <a:r>
              <a:rPr lang="zh-CN" altLang="en-US" sz="2000" b="1" dirty="0" smtClean="0"/>
              <a:t>西游金蝉劫</a:t>
            </a:r>
            <a:r>
              <a:rPr lang="en-US" altLang="zh-CN" sz="2000" dirty="0" smtClean="0"/>
              <a:t>》</a:t>
            </a:r>
            <a:r>
              <a:rPr lang="zh-CN" altLang="en-US" sz="2000" dirty="0" smtClean="0"/>
              <a:t>彻底完成了一件事，那就是用厚重的文化底色，极致的情感冲击力，</a:t>
            </a:r>
            <a:r>
              <a:rPr lang="zh-CN" altLang="en-US" sz="2000" b="1" dirty="0" smtClean="0"/>
              <a:t>重新讲述国民级</a:t>
            </a:r>
            <a:r>
              <a:rPr lang="en-US" altLang="zh-CN" sz="2000" b="1" dirty="0" smtClean="0"/>
              <a:t>IP</a:t>
            </a:r>
            <a:r>
              <a:rPr lang="zh-CN" altLang="en-US" sz="2000" b="1" dirty="0" smtClean="0"/>
              <a:t>的全新故事。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b="1" dirty="0" smtClean="0"/>
              <a:t>看懂的人，上车！同频者，共勉！</a:t>
            </a:r>
            <a:endParaRPr lang="en-US" altLang="zh-CN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i="0" u="none" strike="noStrike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主要角色视觉初稿</a:t>
            </a:r>
            <a:endParaRPr lang="en-US" sz="1100" dirty="0"/>
          </a:p>
        </p:txBody>
      </p:sp>
      <p:sp>
        <p:nvSpPr>
          <p:cNvPr id="19" name="AutoShape 3"/>
          <p:cNvSpPr/>
          <p:nvPr/>
        </p:nvSpPr>
        <p:spPr>
          <a:xfrm>
            <a:off x="8255000" y="3175000"/>
            <a:ext cx="6350000" cy="6350000"/>
          </a:xfrm>
          <a:prstGeom prst="ellipse">
            <a:avLst/>
          </a:prstGeom>
          <a:solidFill>
            <a:srgbClr val="8B0000">
              <a:alpha val="20000"/>
            </a:srgbClr>
          </a:solidFill>
          <a:ln cap="flat" cmpd="sng">
            <a:solidFill>
              <a:srgbClr val="7200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"/>
          <p:cNvSpPr/>
          <p:nvPr/>
        </p:nvSpPr>
        <p:spPr>
          <a:xfrm>
            <a:off x="-1905000" y="-2540000"/>
            <a:ext cx="7620000" cy="7620000"/>
          </a:xfrm>
          <a:prstGeom prst="ellipse">
            <a:avLst/>
          </a:prstGeom>
          <a:solidFill>
            <a:srgbClr val="DAA520">
              <a:alpha val="15000"/>
            </a:srgbClr>
          </a:solidFill>
          <a:ln cap="flat" cmpd="sng">
            <a:solidFill>
              <a:srgbClr val="C18C09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图片 19" descr="22金蝉子青年和蝎子精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297" y="1083076"/>
            <a:ext cx="6689110" cy="4434396"/>
          </a:xfrm>
          <a:prstGeom prst="rect">
            <a:avLst/>
          </a:prstGeom>
        </p:spPr>
      </p:pic>
      <p:pic>
        <p:nvPicPr>
          <p:cNvPr id="22" name="图片 21" descr="02女儿国登基大典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407" y="1674211"/>
            <a:ext cx="4529750" cy="3763363"/>
          </a:xfrm>
          <a:prstGeom prst="rect">
            <a:avLst/>
          </a:prstGeom>
        </p:spPr>
      </p:pic>
      <p:sp>
        <p:nvSpPr>
          <p:cNvPr id="23" name="AutoShape 2"/>
          <p:cNvSpPr/>
          <p:nvPr/>
        </p:nvSpPr>
        <p:spPr>
          <a:xfrm>
            <a:off x="1075677" y="5647678"/>
            <a:ext cx="4836851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2400" b="1" i="0" u="none" strike="noStrike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金蝉子与蝎子精会是整个</a:t>
            </a:r>
            <a:r>
              <a:rPr lang="en-US" altLang="zh-CN" sz="2400" b="1" i="0" u="none" strike="noStrike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  <a:r>
              <a:rPr lang="zh-CN" altLang="en-US" sz="2400" b="1" i="0" u="none" strike="noStrike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的</a:t>
            </a:r>
            <a:endParaRPr lang="en-US" altLang="zh-CN" sz="2400" b="1" i="0" u="none" strike="noStrike" dirty="0" smtClean="0">
              <a:solidFill>
                <a:schemeClr val="accent2">
                  <a:lumMod val="75000"/>
                </a:schemeClr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出圈</a:t>
            </a:r>
            <a:r>
              <a:rPr lang="en-US" altLang="zh-CN" sz="2400" b="1" i="0" u="none" strike="noStrike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CP</a:t>
            </a:r>
            <a:r>
              <a:rPr lang="zh-CN" altLang="en-US" sz="2400" b="1" i="0" u="none" strike="noStrike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组合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AutoShape 2"/>
          <p:cNvSpPr/>
          <p:nvPr/>
        </p:nvSpPr>
        <p:spPr>
          <a:xfrm>
            <a:off x="7069584" y="5542626"/>
            <a:ext cx="4836851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2400" b="1" i="0" u="none" strike="noStrike" dirty="0" smtClean="0">
                <a:solidFill>
                  <a:schemeClr val="accent2">
                    <a:lumMod val="75000"/>
                  </a:schemeClr>
                </a:solidFill>
                <a:latin typeface="Noto Sans SC"/>
                <a:ea typeface="Noto Sans SC"/>
                <a:cs typeface="Noto Sans SC"/>
                <a:sym typeface="Noto Sans SC"/>
              </a:rPr>
              <a:t>女儿国国王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795000" y="-635000"/>
            <a:ext cx="2540000" cy="2540000"/>
          </a:xfrm>
          <a:prstGeom prst="ellipse">
            <a:avLst/>
          </a:prstGeom>
          <a:solidFill>
            <a:srgbClr val="8B0000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635000" y="5715000"/>
            <a:ext cx="1905000" cy="1905000"/>
          </a:xfrm>
          <a:prstGeom prst="ellipse">
            <a:avLst/>
          </a:prstGeom>
          <a:solidFill>
            <a:srgbClr val="DAA520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b="1" dirty="0">
              <a:solidFill>
                <a:schemeClr val="tx1"/>
              </a:solidFill>
            </a:endParaRPr>
          </a:p>
        </p:txBody>
      </p:sp>
      <p:pic>
        <p:nvPicPr>
          <p:cNvPr id="22" name="图片 21" descr="02女儿国登基大典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5964" y="1"/>
            <a:ext cx="7749309" cy="6857999"/>
          </a:xfrm>
          <a:prstGeom prst="rect">
            <a:avLst/>
          </a:prstGeom>
        </p:spPr>
      </p:pic>
      <p:sp>
        <p:nvSpPr>
          <p:cNvPr id="23" name="AutoShape 4"/>
          <p:cNvSpPr/>
          <p:nvPr/>
        </p:nvSpPr>
        <p:spPr>
          <a:xfrm>
            <a:off x="0" y="2546928"/>
            <a:ext cx="2161309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i="0" u="none" strike="noStrike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西游</a:t>
            </a:r>
            <a:endParaRPr lang="en-US" altLang="zh-CN" sz="3200" b="1" i="0" u="none" strike="noStrike" dirty="0" smtClean="0">
              <a:solidFill>
                <a:srgbClr val="333333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金蝉劫</a:t>
            </a:r>
            <a:endParaRPr lang="en-US" altLang="zh-CN" sz="3200" b="1" dirty="0" smtClean="0">
              <a:solidFill>
                <a:srgbClr val="333333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en-US" altLang="zh-CN" sz="3200" b="1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</a:p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dirty="0" smtClean="0">
                <a:solidFill>
                  <a:srgbClr val="333333"/>
                </a:solidFill>
                <a:latin typeface="Noto Sans SC"/>
                <a:ea typeface="Noto Sans SC"/>
                <a:sym typeface="Noto Sans SC"/>
              </a:rPr>
              <a:t>商业规划</a:t>
            </a:r>
            <a:endParaRPr lang="en-US" altLang="zh-CN" sz="3200" b="1" dirty="0" smtClean="0">
              <a:solidFill>
                <a:srgbClr val="333333"/>
              </a:solidFill>
              <a:latin typeface="Noto Sans SC"/>
              <a:ea typeface="Noto Sans SC"/>
              <a:sym typeface="Noto Sans SC"/>
            </a:endParaRPr>
          </a:p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dirty="0" smtClean="0">
                <a:solidFill>
                  <a:srgbClr val="333333"/>
                </a:solidFill>
                <a:latin typeface="Noto Sans SC"/>
                <a:ea typeface="Noto Sans SC"/>
                <a:sym typeface="Noto Sans SC"/>
              </a:rPr>
              <a:t>架构图</a:t>
            </a:r>
            <a:endParaRPr lang="en-US" sz="1100" dirty="0"/>
          </a:p>
        </p:txBody>
      </p:sp>
      <p:pic>
        <p:nvPicPr>
          <p:cNvPr id="24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0638" y="1493923"/>
            <a:ext cx="1771835" cy="1771835"/>
          </a:xfrm>
          <a:prstGeom prst="rect">
            <a:avLst/>
          </a:prstGeom>
        </p:spPr>
      </p:pic>
      <p:pic>
        <p:nvPicPr>
          <p:cNvPr id="8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0638" y="3766524"/>
            <a:ext cx="1771835" cy="17718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59217" y="179249"/>
            <a:ext cx="5532783" cy="667875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fontAlgn="base"/>
            <a:r>
              <a:rPr lang="zh-CN" altLang="en-US" sz="2000" b="1" dirty="0" smtClean="0"/>
              <a:t>内容为王</a:t>
            </a:r>
            <a:r>
              <a:rPr lang="zh-CN" altLang="en-US" sz="2000" dirty="0" smtClean="0"/>
              <a:t>，不是一句口号，是实打实的，千万字沉淀的，完整版权确权的，超级</a:t>
            </a:r>
            <a:r>
              <a:rPr lang="en-US" altLang="zh-CN" sz="2000" dirty="0" smtClean="0"/>
              <a:t>IP</a:t>
            </a:r>
            <a:r>
              <a:rPr lang="zh-CN" altLang="en-US" sz="2000" dirty="0" smtClean="0"/>
              <a:t>，超级文化资产。</a:t>
            </a:r>
            <a:endParaRPr lang="en-US" altLang="zh-CN" sz="2000" dirty="0" smtClean="0"/>
          </a:p>
          <a:p>
            <a:pPr fontAlgn="base"/>
            <a:r>
              <a:rPr lang="zh-CN" altLang="en-US" sz="2000" b="1" dirty="0" smtClean="0"/>
              <a:t>对标漫威</a:t>
            </a:r>
            <a:r>
              <a:rPr lang="zh-CN" altLang="en-US" sz="2000" dirty="0" smtClean="0"/>
              <a:t>，不是王婆卖瓜，更不是自吹自擂，是东方神话宇宙，第一次有了</a:t>
            </a:r>
            <a:r>
              <a:rPr lang="zh-CN" altLang="en-US" sz="2000" b="1" dirty="0" smtClean="0"/>
              <a:t>自己完整的佛哲底层，叙事结构，文化载体，情感母本。这是东方包容文化自信和文化出海的最佳载体。</a:t>
            </a:r>
            <a:endParaRPr lang="en-US" altLang="zh-CN" sz="2000" b="1" dirty="0" smtClean="0"/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000" b="1" dirty="0" smtClean="0"/>
              <a:t>乘风破浪会有时，</a:t>
            </a:r>
            <a:endParaRPr lang="en-US" altLang="zh-CN" sz="2000" b="1" dirty="0" smtClean="0"/>
          </a:p>
          <a:p>
            <a:pPr fontAlgn="base"/>
            <a:r>
              <a:rPr lang="zh-CN" altLang="en-US" sz="2000" b="1" dirty="0" smtClean="0"/>
              <a:t>西游再起济沧海</a:t>
            </a:r>
            <a:r>
              <a:rPr lang="en-US" altLang="zh-CN" sz="2000" b="1" dirty="0" smtClean="0"/>
              <a:t>...</a:t>
            </a:r>
          </a:p>
          <a:p>
            <a:pPr fontAlgn="base"/>
            <a:r>
              <a:rPr lang="en-US" altLang="zh-CN" sz="2000" dirty="0" smtClean="0"/>
              <a:t>---</a:t>
            </a:r>
          </a:p>
          <a:p>
            <a:pPr fontAlgn="base"/>
            <a:r>
              <a:rPr lang="zh-CN" altLang="en-US" sz="2400" b="1" dirty="0" smtClean="0"/>
              <a:t>当第一部电影</a:t>
            </a:r>
            <a:r>
              <a:rPr lang="en-US" altLang="zh-CN" sz="2400" b="1" dirty="0" smtClean="0"/>
              <a:t>《</a:t>
            </a:r>
            <a:r>
              <a:rPr lang="zh-CN" altLang="en-US" sz="2400" b="1" dirty="0" smtClean="0"/>
              <a:t>金蝉子</a:t>
            </a:r>
            <a:r>
              <a:rPr lang="en-US" altLang="zh-CN" sz="2400" b="1" dirty="0" smtClean="0"/>
              <a:t>·</a:t>
            </a:r>
            <a:r>
              <a:rPr lang="zh-CN" altLang="en-US" sz="2400" b="1" dirty="0" smtClean="0"/>
              <a:t>前传</a:t>
            </a:r>
            <a:r>
              <a:rPr lang="en-US" altLang="zh-CN" sz="2400" b="1" dirty="0" smtClean="0"/>
              <a:t>·</a:t>
            </a:r>
            <a:r>
              <a:rPr lang="zh-CN" altLang="en-US" sz="2400" b="1" dirty="0" smtClean="0"/>
              <a:t>渡缘劫</a:t>
            </a:r>
            <a:r>
              <a:rPr lang="en-US" altLang="zh-CN" sz="2400" b="1" dirty="0" smtClean="0"/>
              <a:t>》</a:t>
            </a:r>
            <a:r>
              <a:rPr lang="zh-CN" altLang="en-US" sz="2400" b="1" dirty="0" smtClean="0"/>
              <a:t>落地</a:t>
            </a:r>
            <a:r>
              <a:rPr lang="zh-CN" altLang="en-US" sz="2000" dirty="0" smtClean="0"/>
              <a:t>，成为爆款，整个宇宙就会被激活！整个架构图，会在一瞬间铺开，比这个图展示的范围还要广的多！</a:t>
            </a:r>
            <a:endParaRPr lang="en-US" altLang="zh-CN" sz="2000" dirty="0" smtClean="0"/>
          </a:p>
          <a:p>
            <a:pPr fontAlgn="base"/>
            <a:r>
              <a:rPr lang="zh-CN" altLang="en-US" sz="2000" dirty="0" smtClean="0"/>
              <a:t>我</a:t>
            </a:r>
            <a:r>
              <a:rPr lang="zh-CN" altLang="en-US" sz="2000" dirty="0" smtClean="0"/>
              <a:t>们是</a:t>
            </a:r>
            <a:r>
              <a:rPr lang="en-US" altLang="zh-CN" sz="2000" dirty="0" smtClean="0"/>
              <a:t>100%</a:t>
            </a:r>
            <a:r>
              <a:rPr lang="zh-CN" altLang="en-US" sz="2000" dirty="0" smtClean="0"/>
              <a:t>版权，股权自持，马太效应的资源，会蜂拥而至。因为，都想抢那可能属于自己的一份头部资源。</a:t>
            </a:r>
            <a:endParaRPr lang="en-US" altLang="zh-CN" sz="2000" dirty="0" smtClean="0"/>
          </a:p>
          <a:p>
            <a:pPr fontAlgn="base"/>
            <a:r>
              <a:rPr lang="zh-CN" altLang="en-US" sz="2000" dirty="0" smtClean="0"/>
              <a:t>作</a:t>
            </a:r>
            <a:r>
              <a:rPr lang="zh-CN" altLang="en-US" sz="2000" dirty="0" smtClean="0"/>
              <a:t>为甲方，我们会很从容。</a:t>
            </a:r>
            <a:endParaRPr lang="en-US" altLang="zh-CN" sz="2000" dirty="0" smtClean="0"/>
          </a:p>
          <a:p>
            <a:pPr fontAlgn="base"/>
            <a:r>
              <a:rPr lang="en-US" altLang="zh-CN" sz="2000" dirty="0" smtClean="0"/>
              <a:t>---</a:t>
            </a:r>
            <a:endParaRPr lang="en-US" altLang="zh-CN" sz="2000" dirty="0" smtClean="0"/>
          </a:p>
          <a:p>
            <a:pPr fontAlgn="base"/>
            <a:r>
              <a:rPr lang="zh-CN" altLang="en-US" sz="2000" b="1" dirty="0" smtClean="0"/>
              <a:t>看懂的人，上车！同频者，共勉！</a:t>
            </a:r>
            <a:endParaRPr lang="en-US" altLang="zh-CN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0" y="-1270000"/>
            <a:ext cx="3810000" cy="3810000"/>
          </a:xfrm>
          <a:prstGeom prst="ellipse">
            <a:avLst/>
          </a:prstGeom>
          <a:solidFill>
            <a:srgbClr val="8B0000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8B0000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381000" y="508000"/>
            <a:ext cx="1143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落地</a:t>
            </a:r>
            <a:r>
              <a:rPr lang="zh-CN" altLang="en-US" sz="3200" b="1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本市</a:t>
            </a:r>
            <a:r>
              <a:rPr lang="en-US" sz="3200" b="1" i="0" u="none" strike="noStrike" dirty="0" smtClean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r>
              <a:rPr lang="en-US" sz="3200" b="1" i="0" u="none" strike="noStrike" dirty="0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带动全产业链</a:t>
            </a:r>
            <a:endParaRPr lang="en-US" sz="1100" dirty="0"/>
          </a:p>
        </p:txBody>
      </p:sp>
      <p:sp>
        <p:nvSpPr>
          <p:cNvPr id="5" name="AutoShape 5"/>
          <p:cNvSpPr/>
          <p:nvPr/>
        </p:nvSpPr>
        <p:spPr>
          <a:xfrm>
            <a:off x="508000" y="1651000"/>
            <a:ext cx="5397500" cy="2095500"/>
          </a:xfrm>
          <a:prstGeom prst="roundRect">
            <a:avLst>
              <a:gd name="adj" fmla="val 0"/>
            </a:avLst>
          </a:prstGeom>
          <a:solidFill>
            <a:srgbClr val="F9F9F9">
              <a:alpha val="100000"/>
            </a:srgbClr>
          </a:solidFill>
          <a:ln w="12700" cap="flat" cmpd="sng">
            <a:solidFill>
              <a:srgbClr val="E6E6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508000" y="1651000"/>
            <a:ext cx="50800" cy="2095500"/>
          </a:xfrm>
          <a:prstGeom prst="roundRect">
            <a:avLst>
              <a:gd name="adj" fmla="val 0"/>
            </a:avLst>
          </a:prstGeom>
          <a:solidFill>
            <a:srgbClr val="8B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800" y="1727440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97000" y="1779474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1 </a:t>
            </a:r>
            <a:r>
              <a:rPr lang="zh-CN" alt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制作端</a:t>
            </a:r>
            <a:endParaRPr lang="en-US" sz="1100" dirty="0"/>
          </a:p>
        </p:txBody>
      </p:sp>
      <p:sp>
        <p:nvSpPr>
          <p:cNvPr id="9" name="AutoShape 9"/>
          <p:cNvSpPr/>
          <p:nvPr/>
        </p:nvSpPr>
        <p:spPr>
          <a:xfrm>
            <a:off x="812800" y="2361086"/>
            <a:ext cx="469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运营主体注册落地，</a:t>
            </a: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优先联动本地动画、视效与影视制作团队，通过项目外包与联合开发，直接带动上下游企业订单增长，同时吸纳大量专业数字艺术人才就业，夯实区域数字内容产业的生产基底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  <a:p>
            <a:pPr>
              <a:lnSpc>
                <a:spcPct val="108000"/>
              </a:lnSpc>
              <a:defRPr/>
            </a:pP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全系列拥有大量战争、打斗、情感重场戏，天然适配</a:t>
            </a:r>
            <a:r>
              <a:rPr lang="en-US" altLang="zh-CN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3D</a:t>
            </a: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动画工业化生产，可直接为本地动画制作团队提供持续的优质订单与制作体量。</a:t>
            </a:r>
            <a:endParaRPr lang="en-US" dirty="0">
              <a:solidFill>
                <a:srgbClr val="666666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286500" y="1651000"/>
            <a:ext cx="5397500" cy="2095500"/>
          </a:xfrm>
          <a:prstGeom prst="roundRect">
            <a:avLst>
              <a:gd name="adj" fmla="val 0"/>
            </a:avLst>
          </a:prstGeom>
          <a:solidFill>
            <a:srgbClr val="F9F9F9">
              <a:alpha val="100000"/>
            </a:srgbClr>
          </a:solidFill>
          <a:ln w="12700" cap="flat" cmpd="sng">
            <a:solidFill>
              <a:srgbClr val="E6E6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286500" y="1651000"/>
            <a:ext cx="50800" cy="2095500"/>
          </a:xfrm>
          <a:prstGeom prst="roundRect">
            <a:avLst>
              <a:gd name="adj" fmla="val 0"/>
            </a:avLst>
          </a:prstGeom>
          <a:solidFill>
            <a:srgbClr val="8B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91300" y="1727440"/>
            <a:ext cx="457200" cy="4572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175500" y="1779474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2</a:t>
            </a:r>
            <a:r>
              <a:rPr lang="zh-CN" alt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800" b="1" i="0" u="none" strike="noStrike" dirty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总部经济</a:t>
            </a:r>
            <a:endParaRPr lang="en-US" sz="1100" dirty="0"/>
          </a:p>
        </p:txBody>
      </p:sp>
      <p:sp>
        <p:nvSpPr>
          <p:cNvPr id="14" name="AutoShape 14"/>
          <p:cNvSpPr/>
          <p:nvPr/>
        </p:nvSpPr>
        <p:spPr>
          <a:xfrm>
            <a:off x="6591300" y="2361086"/>
            <a:ext cx="469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建立版权结算中心并扎根</a:t>
            </a:r>
            <a:r>
              <a:rPr lang="zh-CN" alt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当地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打造具有全国影响力的东方神话IP创意总部集群。通过总部效应汇聚上下游优质资源，形成产业集聚高地，不仅提升城市文化软实力，更为属地创造持续稳定的税收贡献与经济增长极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模型测算，首部电影上映五年以后，每年都可以给属地经济带来最少数百亿的直接增量。</a:t>
            </a:r>
            <a:endParaRPr lang="en-US" sz="1100" dirty="0"/>
          </a:p>
        </p:txBody>
      </p:sp>
      <p:sp>
        <p:nvSpPr>
          <p:cNvPr id="15" name="AutoShape 15"/>
          <p:cNvSpPr/>
          <p:nvPr/>
        </p:nvSpPr>
        <p:spPr>
          <a:xfrm>
            <a:off x="508000" y="4064000"/>
            <a:ext cx="5397500" cy="2095500"/>
          </a:xfrm>
          <a:prstGeom prst="roundRect">
            <a:avLst>
              <a:gd name="adj" fmla="val 0"/>
            </a:avLst>
          </a:prstGeom>
          <a:solidFill>
            <a:srgbClr val="F9F9F9">
              <a:alpha val="100000"/>
            </a:srgbClr>
          </a:solidFill>
          <a:ln w="12700" cap="flat" cmpd="sng">
            <a:solidFill>
              <a:srgbClr val="E6E6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508000" y="4064000"/>
            <a:ext cx="50800" cy="2095500"/>
          </a:xfrm>
          <a:prstGeom prst="roundRect">
            <a:avLst>
              <a:gd name="adj" fmla="val 0"/>
            </a:avLst>
          </a:prstGeom>
          <a:solidFill>
            <a:srgbClr val="8B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2800" y="4122684"/>
            <a:ext cx="457200" cy="4572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397000" y="4148084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3 </a:t>
            </a:r>
            <a:r>
              <a:rPr lang="zh-CN" alt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文旅消费</a:t>
            </a:r>
            <a:endParaRPr lang="en-US" sz="1100" dirty="0"/>
          </a:p>
        </p:txBody>
      </p:sp>
      <p:sp>
        <p:nvSpPr>
          <p:cNvPr id="19" name="AutoShape 19"/>
          <p:cNvSpPr/>
          <p:nvPr/>
        </p:nvSpPr>
        <p:spPr>
          <a:xfrm>
            <a:off x="812800" y="4774086"/>
            <a:ext cx="469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沉浸式文化体验馆落地运营，打造国潮主题特色街区，布局线下衍生品旗舰店与沉浸式快闪空间。通过“线上内容引流+线下体验变现”的模式，激活城市夜间经济与文旅消费新场景，构建完整的文化消费闭环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渡缘阁讲经、毒地山望夫、灵山后崖白鼠洞、女儿国城墙、、、</a:t>
            </a:r>
            <a:r>
              <a:rPr lang="en-US" altLang="zh-CN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IP</a:t>
            </a: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宇宙有足够多的独家地理场景供文旅落地。</a:t>
            </a:r>
            <a:endParaRPr lang="en-US" sz="1100" dirty="0"/>
          </a:p>
        </p:txBody>
      </p:sp>
      <p:sp>
        <p:nvSpPr>
          <p:cNvPr id="20" name="AutoShape 20"/>
          <p:cNvSpPr/>
          <p:nvPr/>
        </p:nvSpPr>
        <p:spPr>
          <a:xfrm>
            <a:off x="6286500" y="4064000"/>
            <a:ext cx="5397500" cy="2095500"/>
          </a:xfrm>
          <a:prstGeom prst="roundRect">
            <a:avLst>
              <a:gd name="adj" fmla="val 0"/>
            </a:avLst>
          </a:prstGeom>
          <a:solidFill>
            <a:srgbClr val="F9F9F9">
              <a:alpha val="100000"/>
            </a:srgbClr>
          </a:solidFill>
          <a:ln w="12700" cap="flat" cmpd="sng">
            <a:solidFill>
              <a:srgbClr val="E6E6E6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6286500" y="4064000"/>
            <a:ext cx="50800" cy="2095500"/>
          </a:xfrm>
          <a:prstGeom prst="roundRect">
            <a:avLst>
              <a:gd name="adj" fmla="val 0"/>
            </a:avLst>
          </a:prstGeom>
          <a:solidFill>
            <a:srgbClr val="8B00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91300" y="4122684"/>
            <a:ext cx="457200" cy="4572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7175500" y="4148084"/>
            <a:ext cx="381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4</a:t>
            </a:r>
            <a:r>
              <a:rPr lang="zh-CN" alt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en-US" sz="1800" b="1" i="0" u="none" strike="noStrike" dirty="0" smtClean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800" b="1" i="0" u="none" strike="noStrike" dirty="0">
                <a:solidFill>
                  <a:srgbClr val="8B0000"/>
                </a:solidFill>
                <a:latin typeface="Noto Sans SC"/>
                <a:ea typeface="Noto Sans SC"/>
                <a:cs typeface="Noto Sans SC"/>
                <a:sym typeface="Noto Sans SC"/>
              </a:rPr>
              <a:t>制造协同</a:t>
            </a:r>
            <a:endParaRPr lang="en-US" sz="1100" dirty="0"/>
          </a:p>
        </p:txBody>
      </p:sp>
      <p:sp>
        <p:nvSpPr>
          <p:cNvPr id="24" name="AutoShape 24"/>
          <p:cNvSpPr/>
          <p:nvPr/>
        </p:nvSpPr>
        <p:spPr>
          <a:xfrm>
            <a:off x="6591300" y="4774086"/>
            <a:ext cx="4699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深度联动酒、</a:t>
            </a:r>
            <a:r>
              <a:rPr lang="zh-CN" alt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彩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妆</a:t>
            </a:r>
            <a:r>
              <a:rPr lang="en-US" sz="1400" b="0" i="0" u="none" strike="noStrike" dirty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、潮玩等本土优势产业带，以高品质文创设计赋能实体制造升级。通过IP联名与文化赋能，推动传统制造业产品的IP化、品牌化转型，实现从“制造”到“智造”再到“品牌创造”的价值跃升</a:t>
            </a:r>
            <a:r>
              <a:rPr lang="en-US" sz="1400" b="0" i="0" u="none" strike="noStrike" dirty="0" smtClean="0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本团队有彩妆行业实业经验，这个</a:t>
            </a:r>
            <a:r>
              <a:rPr lang="en-US" altLang="zh-CN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IP</a:t>
            </a: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天然适配，行业微笑两端的利润，会让这个</a:t>
            </a:r>
            <a:r>
              <a:rPr lang="en-US" altLang="zh-CN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IP</a:t>
            </a:r>
            <a:r>
              <a:rPr lang="zh-CN" altLang="en-US" dirty="0" smtClean="0">
                <a:solidFill>
                  <a:srgbClr val="666666"/>
                </a:solidFill>
                <a:latin typeface="Noto Sans SC"/>
                <a:ea typeface="Noto Sans SC"/>
                <a:sym typeface="Noto Sans SC"/>
              </a:rPr>
              <a:t>如虎添翼，单款口红测算已超出我们的想象力。</a:t>
            </a:r>
            <a:endParaRPr lang="en-US" sz="1100" dirty="0"/>
          </a:p>
        </p:txBody>
      </p:sp>
      <p:sp>
        <p:nvSpPr>
          <p:cNvPr id="25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蝎子精口红02.jpeg"/>
          <p:cNvPicPr>
            <a:picLocks noChangeAspect="1"/>
          </p:cNvPicPr>
          <p:nvPr/>
        </p:nvPicPr>
        <p:blipFill>
          <a:blip r:embed="rId3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8B0000">
              <a:alpha val="3000"/>
            </a:srgbClr>
          </a:solidFill>
          <a:ln cap="flat" cmpd="sng">
            <a:solidFill>
              <a:srgbClr val="720000">
                <a:alpha val="3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333333">
              <a:alpha val="3000"/>
            </a:srgbClr>
          </a:solidFill>
          <a:ln cap="flat" cmpd="sng">
            <a:solidFill>
              <a:srgbClr val="1A1717">
                <a:alpha val="3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3200" b="1" i="0" u="none" strike="noStrike" dirty="0" smtClean="0">
                <a:solidFill>
                  <a:srgbClr val="FF0000"/>
                </a:solidFill>
                <a:latin typeface="Noto Sans SC"/>
                <a:ea typeface="Noto Sans SC"/>
                <a:cs typeface="Noto Sans SC"/>
                <a:sym typeface="Noto Sans SC"/>
              </a:rPr>
              <a:t>一种心得，来分享。给各行各业深度洞察者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762000" y="849744"/>
            <a:ext cx="3302000" cy="5541819"/>
          </a:xfrm>
          <a:prstGeom prst="roundRect">
            <a:avLst>
              <a:gd name="adj" fmla="val 0"/>
            </a:avLst>
          </a:prstGeom>
          <a:solidFill>
            <a:srgbClr val="F7F8FA">
              <a:alpha val="100000"/>
            </a:srgbClr>
          </a:solidFill>
          <a:ln cap="flat" cmpd="sng">
            <a:solidFill>
              <a:srgbClr val="C7D0E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889000" y="2984500"/>
            <a:ext cx="304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韩信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​井陉口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​背水一战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​他真的认为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​一击而必胜吗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​？？？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​圣者，人也！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​仙者，道也。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​兵圣，集人之洞察于帛书传世，学而究之。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​兵仙，查万源之道现唯一之径，悟非可言！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​此谓仙者。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​凡人，如你我，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​只能算计，概率茫茫！</a:t>
            </a:r>
            <a:endParaRPr lang="en-US" sz="1400" b="0" i="0" u="none" strike="noStrike" dirty="0">
              <a:solidFill>
                <a:srgbClr val="75757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4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15" name="AutoShape 6"/>
          <p:cNvSpPr/>
          <p:nvPr/>
        </p:nvSpPr>
        <p:spPr>
          <a:xfrm>
            <a:off x="4387272" y="854362"/>
            <a:ext cx="3302000" cy="5541819"/>
          </a:xfrm>
          <a:prstGeom prst="roundRect">
            <a:avLst>
              <a:gd name="adj" fmla="val 0"/>
            </a:avLst>
          </a:prstGeom>
          <a:solidFill>
            <a:srgbClr val="F7F8FA">
              <a:alpha val="100000"/>
            </a:srgbClr>
          </a:solidFill>
          <a:ln cap="flat" cmpd="sng">
            <a:solidFill>
              <a:srgbClr val="C7D0E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7"/>
          <p:cNvSpPr/>
          <p:nvPr/>
        </p:nvSpPr>
        <p:spPr>
          <a:xfrm>
            <a:off x="4514272" y="2989118"/>
            <a:ext cx="304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饺子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哪吒</a:t>
            </a:r>
            <a:r>
              <a:rPr lang="en-US" altLang="zh-CN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1</a:t>
            </a:r>
            <a:endParaRPr lang="zh-CN" altLang="en-US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​五年一剑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​他真的认为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​一击而必胜吗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​？？？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​国民级</a:t>
            </a:r>
            <a:r>
              <a:rPr lang="en-US" altLang="zh-CN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基础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​颠覆性叙事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​极致情感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前因后果自洽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​全年龄段覆盖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​这些在当时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甚至现在也是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直觉与真诚之作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​成功是市场行业衬托出来的！</a:t>
            </a:r>
            <a:endParaRPr lang="en-US" sz="1400" b="0" i="0" u="none" strike="noStrike" dirty="0">
              <a:solidFill>
                <a:srgbClr val="75757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  <p:sp>
        <p:nvSpPr>
          <p:cNvPr id="17" name="AutoShape 6"/>
          <p:cNvSpPr/>
          <p:nvPr/>
        </p:nvSpPr>
        <p:spPr>
          <a:xfrm>
            <a:off x="8017163" y="854363"/>
            <a:ext cx="3302000" cy="5541819"/>
          </a:xfrm>
          <a:prstGeom prst="roundRect">
            <a:avLst>
              <a:gd name="adj" fmla="val 0"/>
            </a:avLst>
          </a:prstGeom>
          <a:solidFill>
            <a:srgbClr val="F7F8FA">
              <a:alpha val="100000"/>
            </a:srgbClr>
          </a:solidFill>
          <a:ln cap="flat" cmpd="sng">
            <a:solidFill>
              <a:srgbClr val="C7D0E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7"/>
          <p:cNvSpPr/>
          <p:nvPr/>
        </p:nvSpPr>
        <p:spPr>
          <a:xfrm>
            <a:off x="8144163" y="2989119"/>
            <a:ext cx="3048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我们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​八年苦修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​潜心向佛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追求大道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文创一脉能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​一击而必胜吗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​？？？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​超国民级</a:t>
            </a:r>
            <a:r>
              <a:rPr lang="en-US" altLang="zh-CN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IP</a:t>
            </a: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基础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​超颠覆性叙事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​情感向之最</a:t>
            </a: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​因果完美自洽</a:t>
            </a:r>
            <a:endParaRPr lang="en-US" altLang="zh-CN" sz="1800" b="1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i="0" u="none" strike="noStrike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超全年龄段覆盖</a:t>
            </a:r>
            <a:endParaRPr lang="en-US" altLang="zh-CN" sz="1800" b="1" i="0" u="none" strike="noStrike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en-US" altLang="zh-CN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20</a:t>
            </a: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余部电影定稿</a:t>
            </a:r>
            <a:endParaRPr lang="en-US" altLang="zh-CN" sz="1800" b="1" i="0" u="none" strike="noStrike" dirty="0" smtClean="0">
              <a:solidFill>
                <a:srgbClr val="C00000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algn="ctr">
              <a:lnSpc>
                <a:spcPct val="125000"/>
              </a:lnSpc>
              <a:defRPr/>
            </a:pPr>
            <a:r>
              <a:rPr lang="zh-CN" altLang="en-US" sz="1800" b="1" dirty="0" smtClean="0">
                <a:solidFill>
                  <a:srgbClr val="C00000"/>
                </a:solidFill>
                <a:latin typeface="Noto Sans SC"/>
                <a:ea typeface="Noto Sans SC"/>
                <a:cs typeface="Noto Sans SC"/>
                <a:sym typeface="Noto Sans SC"/>
              </a:rPr>
              <a:t>真诚用心力作，部部爆款！</a:t>
            </a:r>
            <a:endParaRPr lang="en-US" sz="1400" b="0" i="0" u="none" strike="noStrike" dirty="0">
              <a:solidFill>
                <a:srgbClr val="757575"/>
              </a:solidFill>
              <a:latin typeface="Noto Sans SC"/>
              <a:ea typeface="Noto Sans SC"/>
              <a:cs typeface="Noto Sans SC"/>
              <a:sym typeface="Noto Sans S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50000" y="-2540000"/>
            <a:ext cx="7620000" cy="7620000"/>
          </a:xfrm>
          <a:prstGeom prst="ellipse">
            <a:avLst/>
          </a:prstGeom>
          <a:solidFill>
            <a:srgbClr val="FFFFFF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905000" y="3810000"/>
            <a:ext cx="6350000" cy="6350000"/>
          </a:xfrm>
          <a:prstGeom prst="ellipse">
            <a:avLst/>
          </a:prstGeom>
          <a:solidFill>
            <a:srgbClr val="FFFFFF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1371874" y="1651000"/>
            <a:ext cx="10922000" cy="355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67000"/>
              </a:lnSpc>
              <a:defRPr/>
            </a:pPr>
            <a:r>
              <a:rPr 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我们不</a:t>
            </a:r>
            <a:r>
              <a:rPr lang="zh-CN" alt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是</a:t>
            </a:r>
            <a:r>
              <a:rPr 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找投资</a:t>
            </a:r>
            <a: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b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我们找同频的人。</a:t>
            </a:r>
            <a:b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如果你看懂了，</a:t>
            </a:r>
            <a:r>
              <a:rPr lang="zh-CN" alt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我们的故事</a:t>
            </a:r>
            <a: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zh-CN" alt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觉得够精彩</a:t>
            </a:r>
            <a:endParaRPr lang="en-US" altLang="zh-CN" sz="2800" b="1" i="0" u="none" strike="noStrike" dirty="0" smtClean="0">
              <a:solidFill>
                <a:srgbClr val="FFFFFF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ctr">
              <a:lnSpc>
                <a:spcPct val="167000"/>
              </a:lnSpc>
              <a:defRPr/>
            </a:pPr>
            <a:r>
              <a:rPr lang="zh-CN" altLang="en-US" sz="2800" b="1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能够打动人心</a:t>
            </a:r>
            <a: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/>
            </a:r>
            <a:b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zh-CN" altLang="en-US" sz="2800" b="1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那么，</a:t>
            </a:r>
            <a:r>
              <a:rPr lang="en-US" sz="28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我们当面聊</a:t>
            </a:r>
            <a:r>
              <a:rPr lang="en-US" sz="28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5" name="AutoShape 5"/>
          <p:cNvSpPr/>
          <p:nvPr/>
        </p:nvSpPr>
        <p:spPr>
          <a:xfrm>
            <a:off x="386416" y="5651500"/>
            <a:ext cx="584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陈</a:t>
            </a:r>
            <a:r>
              <a:rPr lang="zh-CN" altLang="en-US" sz="1400" b="0" i="0" u="none" strike="noStrike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工</a:t>
            </a:r>
            <a:r>
              <a:rPr lang="en-US" sz="1400" b="0" i="0" u="none" strike="noStrike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 dirty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｜ 17750172435 ｜ </a:t>
            </a:r>
            <a:r>
              <a:rPr lang="en-US" sz="1400" b="0" i="0" u="none" strike="noStrike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  <a:hlinkClick r:id="rId3"/>
              </a:rPr>
              <a:t>xiyoujinchanjie@163.com</a:t>
            </a:r>
            <a:endParaRPr lang="en-US" sz="1400" b="0" i="0" u="none" strike="noStrike" dirty="0" smtClean="0">
              <a:solidFill>
                <a:srgbClr val="FFFFFF">
                  <a:alpha val="70196"/>
                </a:srgbClr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25000"/>
              </a:lnSpc>
              <a:defRPr/>
            </a:pPr>
            <a:r>
              <a:rPr lang="zh-CN" altLang="en-US" dirty="0" smtClean="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sym typeface="Noto Sans SC"/>
              </a:rPr>
              <a:t>拉格朗日光影动画 西游金蝉劫项目组</a:t>
            </a:r>
            <a:endParaRPr lang="en-US" sz="1100" dirty="0"/>
          </a:p>
        </p:txBody>
      </p:sp>
      <p:sp>
        <p:nvSpPr>
          <p:cNvPr id="6" name="AutoShape 6"/>
          <p:cNvSpPr/>
          <p:nvPr/>
        </p:nvSpPr>
        <p:spPr>
          <a:xfrm>
            <a:off x="8415558" y="4429957"/>
            <a:ext cx="2140012" cy="2110543"/>
          </a:xfrm>
          <a:prstGeom prst="roundRect">
            <a:avLst>
              <a:gd name="adj" fmla="val 0"/>
            </a:avLst>
          </a:prstGeom>
          <a:solidFill>
            <a:srgbClr val="FFFFFF">
              <a:alpha val="8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10562707" y="4971356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扫码关注</a:t>
            </a:r>
            <a:br>
              <a:rPr lang="en-US" sz="1400" b="1" i="0" u="none" strike="noStrike" dirty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zh-CN" altLang="en-US" b="1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微博</a:t>
            </a:r>
            <a:r>
              <a:rPr lang="en-US" sz="1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金蝉劫</a:t>
            </a:r>
            <a:r>
              <a:rPr lang="en-US" sz="1400" b="1" i="0" u="none" strike="noStrike" dirty="0" smtClean="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  <a:endParaRPr lang="en-US" sz="1100" dirty="0"/>
          </a:p>
        </p:txBody>
      </p:sp>
      <p:pic>
        <p:nvPicPr>
          <p:cNvPr id="10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1255" y="4616387"/>
            <a:ext cx="1771835" cy="1771835"/>
          </a:xfrm>
          <a:prstGeom prst="rect">
            <a:avLst/>
          </a:prstGeom>
        </p:spPr>
      </p:pic>
      <p:sp>
        <p:nvSpPr>
          <p:cNvPr id="11" name="AutoShape 6"/>
          <p:cNvSpPr/>
          <p:nvPr/>
        </p:nvSpPr>
        <p:spPr>
          <a:xfrm>
            <a:off x="0" y="6350000"/>
            <a:ext cx="1194047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endParaRPr lang="en-US" sz="1100" b="1" dirty="0">
              <a:solidFill>
                <a:schemeClr val="bg1"/>
              </a:solidFill>
            </a:endParaRPr>
          </a:p>
        </p:txBody>
      </p:sp>
      <p:pic>
        <p:nvPicPr>
          <p:cNvPr id="12" name="图片 11" descr="蝎子精口红02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917" y="275207"/>
            <a:ext cx="4038230" cy="5384307"/>
          </a:xfrm>
          <a:prstGeom prst="rect">
            <a:avLst/>
          </a:prstGeom>
        </p:spPr>
      </p:pic>
      <p:pic>
        <p:nvPicPr>
          <p:cNvPr id="13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1255" y="791095"/>
            <a:ext cx="1771835" cy="1771835"/>
          </a:xfrm>
          <a:prstGeom prst="rect">
            <a:avLst/>
          </a:prstGeom>
        </p:spPr>
      </p:pic>
      <p:sp>
        <p:nvSpPr>
          <p:cNvPr id="14" name="AutoShape 8"/>
          <p:cNvSpPr/>
          <p:nvPr/>
        </p:nvSpPr>
        <p:spPr>
          <a:xfrm>
            <a:off x="10562707" y="1259692"/>
            <a:ext cx="2286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扫码</a:t>
            </a:r>
            <a:r>
              <a:rPr lang="zh-CN" alt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阅读</a:t>
            </a:r>
            <a:endParaRPr lang="en-US" altLang="zh-CN" b="1" dirty="0" smtClean="0">
              <a:solidFill>
                <a:schemeClr val="bg1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「</a:t>
            </a:r>
            <a:r>
              <a:rPr lang="zh-CN" alt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西游金蝉劫</a:t>
            </a:r>
            <a:r>
              <a:rPr 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」</a:t>
            </a:r>
          </a:p>
          <a:p>
            <a:pPr marL="0" indent="0" algn="l">
              <a:lnSpc>
                <a:spcPct val="108000"/>
              </a:lnSpc>
              <a:defRPr/>
            </a:pPr>
            <a:r>
              <a:rPr lang="zh-CN" altLang="en-US" sz="1400" b="1" i="0" u="none" strike="noStrike" dirty="0" smtClean="0">
                <a:solidFill>
                  <a:schemeClr val="bg1"/>
                </a:solidFill>
                <a:latin typeface="Noto Sans SC"/>
                <a:ea typeface="Noto Sans SC"/>
                <a:cs typeface="Noto Sans SC"/>
                <a:sym typeface="Noto Sans SC"/>
              </a:rPr>
              <a:t>详细内容</a:t>
            </a:r>
            <a:endParaRPr lang="en-US" sz="1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3241</Words>
  <Application>Microsoft Office PowerPoint</Application>
  <PresentationFormat>自定义</PresentationFormat>
  <Paragraphs>219</Paragraphs>
  <Slides>17</Slides>
  <Notes>17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19" baseType="lpstr">
      <vt:lpstr>Office 主题​​</vt:lpstr>
      <vt:lpstr>默认主题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dreamsummit</cp:lastModifiedBy>
  <cp:revision>5</cp:revision>
  <dcterms:created xsi:type="dcterms:W3CDTF">2026-09-26T03:30:32Z</dcterms:created>
  <dcterms:modified xsi:type="dcterms:W3CDTF">2026-09-27T00:11:34Z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{"Label":"1","ContentProducer":"001191110102MACQD9K64010000","ProduceID":"7675914520132472104","ReservedCode1":"","ContentPropagator":"","PropagateID":"","ReservedCode2":""}</vt:lpwstr>
  </property>
  <property fmtid="{D5CDD505-2E9C-101B-9397-08002B2CF9AE}" pid="3" name="ICV">
    <vt:lpwstr>89EAB0D1E35AE34D583CB76A8A1B6973_42</vt:lpwstr>
  </property>
  <property fmtid="{D5CDD505-2E9C-101B-9397-08002B2CF9AE}" pid="4" name="KSOProductBuildVer">
    <vt:lpwstr>2052-12.9.0.29121</vt:lpwstr>
  </property>
</Properties>
</file>